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2"/>
  </p:notesMasterIdLst>
  <p:sldIdLst>
    <p:sldId id="298" r:id="rId2"/>
    <p:sldId id="300" r:id="rId3"/>
    <p:sldId id="494" r:id="rId4"/>
    <p:sldId id="260" r:id="rId5"/>
    <p:sldId id="302" r:id="rId6"/>
    <p:sldId id="476" r:id="rId7"/>
    <p:sldId id="495" r:id="rId8"/>
    <p:sldId id="477" r:id="rId9"/>
    <p:sldId id="478" r:id="rId10"/>
    <p:sldId id="496" r:id="rId11"/>
    <p:sldId id="479" r:id="rId12"/>
    <p:sldId id="480" r:id="rId13"/>
    <p:sldId id="481" r:id="rId14"/>
    <p:sldId id="482" r:id="rId15"/>
    <p:sldId id="483" r:id="rId16"/>
    <p:sldId id="447" r:id="rId17"/>
    <p:sldId id="484" r:id="rId18"/>
    <p:sldId id="485" r:id="rId19"/>
    <p:sldId id="486" r:id="rId20"/>
    <p:sldId id="487" r:id="rId21"/>
    <p:sldId id="488" r:id="rId22"/>
    <p:sldId id="489" r:id="rId23"/>
    <p:sldId id="449" r:id="rId24"/>
    <p:sldId id="420" r:id="rId25"/>
    <p:sldId id="490" r:id="rId26"/>
    <p:sldId id="497" r:id="rId27"/>
    <p:sldId id="491" r:id="rId28"/>
    <p:sldId id="492" r:id="rId29"/>
    <p:sldId id="493" r:id="rId30"/>
    <p:sldId id="351" r:id="rId31"/>
  </p:sldIdLst>
  <p:sldSz cx="9144000" cy="5143500" type="screen16x9"/>
  <p:notesSz cx="6858000" cy="9144000"/>
  <p:embeddedFontLst>
    <p:embeddedFont>
      <p:font typeface="Exo 2" panose="020B0604020202020204" charset="0"/>
      <p:regular r:id="rId33"/>
      <p:bold r:id="rId34"/>
      <p:italic r:id="rId35"/>
      <p:boldItalic r:id="rId36"/>
    </p:embeddedFont>
    <p:embeddedFont>
      <p:font typeface="Fira Sans Extra Condensed Medium" panose="020B0604020202020204" charset="0"/>
      <p:regular r:id="rId37"/>
      <p:bold r:id="rId38"/>
      <p:italic r:id="rId39"/>
      <p:boldItalic r:id="rId40"/>
    </p:embeddedFont>
    <p:embeddedFont>
      <p:font typeface="FS PF BeauSans Pro" panose="020B0604020202020204" charset="0"/>
      <p:regular r:id="rId41"/>
    </p:embeddedFont>
    <p:embeddedFont>
      <p:font typeface="Roboto Condensed Light"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3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556206-817C-B270-D638-416D245131C1}" name="Quân Nguyễn" initials="QN" userId="1479c69f2bf9aa0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BFBFB"/>
    <a:srgbClr val="197EC6"/>
    <a:srgbClr val="FF0000"/>
    <a:srgbClr val="3939FD"/>
    <a:srgbClr val="800000"/>
    <a:srgbClr val="9BBF1D"/>
    <a:srgbClr val="0070C0"/>
    <a:srgbClr val="EE0033"/>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CF9A9C-2F47-412A-BEB1-F9FDC1FA7B87}">
  <a:tblStyle styleId="{CBCF9A9C-2F47-412A-BEB1-F9FDC1FA7B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3" autoAdjust="0"/>
    <p:restoredTop sz="73898" autoAdjust="0"/>
  </p:normalViewPr>
  <p:slideViewPr>
    <p:cSldViewPr snapToGrid="0" showGuides="1">
      <p:cViewPr varScale="1">
        <p:scale>
          <a:sx n="108" d="100"/>
          <a:sy n="108" d="100"/>
        </p:scale>
        <p:origin x="1716" y="108"/>
      </p:cViewPr>
      <p:guideLst>
        <p:guide orient="horz" pos="1620"/>
        <p:guide pos="2880"/>
        <p:guide pos="36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S PF BeauSans Pro" panose="02000500000000020004" pitchFamily="2" charset="0"/>
        <a:ea typeface="FS PF BeauSans Pro" panose="02000500000000020004"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855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925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2879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936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034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4705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9161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799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683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739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4238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2964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988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9717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3689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981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1605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6833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742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5296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3671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7956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6456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982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2822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7999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1881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806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3506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atin typeface="FS PF BeauSans Pro" panose="02000500000000020004" pitchFamily="2" charset="0"/>
              </a:defRPr>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dirty="0"/>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atin typeface="FS PF BeauSans Pro" panose="02000500000000020004" pitchFamily="2" charset="0"/>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rPr dirty="0"/>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atin typeface="FS PF BeauSans Pro" panose="02000500000000020004" pitchFamily="2" charset="0"/>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atin typeface="FS PF BeauSans Pro" panose="02000500000000020004" pitchFamily="2" charset="0"/>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dirty="0"/>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atin typeface="FS PF BeauSans Pro" panose="02000500000000020004" pitchFamily="2" charset="0"/>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atin typeface="FS PF BeauSans Pro" panose="02000500000000020004" pitchFamily="2" charset="0"/>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atin typeface="FS PF BeauSans Pro" panose="02000500000000020004" pitchFamily="2" charset="0"/>
              </a:defRPr>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08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extLst>
      <p:ext uri="{BB962C8B-B14F-4D97-AF65-F5344CB8AC3E}">
        <p14:creationId xmlns:p14="http://schemas.microsoft.com/office/powerpoint/2010/main" val="1612599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pic>
        <p:nvPicPr>
          <p:cNvPr id="4" name="Picture 3">
            <a:extLst>
              <a:ext uri="{FF2B5EF4-FFF2-40B4-BE49-F238E27FC236}">
                <a16:creationId xmlns:a16="http://schemas.microsoft.com/office/drawing/2014/main" id="{D4050A22-F033-40A5-8AE0-01D680697382}"/>
              </a:ext>
            </a:extLst>
          </p:cNvPr>
          <p:cNvPicPr>
            <a:picLocks noChangeAspect="1"/>
          </p:cNvPicPr>
          <p:nvPr userDrawn="1"/>
        </p:nvPicPr>
        <p:blipFill>
          <a:blip r:embed="rId8"/>
          <a:stretch>
            <a:fillRect/>
          </a:stretch>
        </p:blipFill>
        <p:spPr>
          <a:xfrm>
            <a:off x="0" y="1338"/>
            <a:ext cx="9144000" cy="5140823"/>
          </a:xfrm>
          <a:prstGeom prst="rect">
            <a:avLst/>
          </a:prstGeom>
        </p:spPr>
      </p:pic>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dirty="0"/>
          </a:p>
        </p:txBody>
      </p:sp>
      <p:pic>
        <p:nvPicPr>
          <p:cNvPr id="3" name="Picture 2">
            <a:extLst>
              <a:ext uri="{FF2B5EF4-FFF2-40B4-BE49-F238E27FC236}">
                <a16:creationId xmlns:a16="http://schemas.microsoft.com/office/drawing/2014/main" id="{006BAE91-66E5-458A-B0F3-35615316A26B}"/>
              </a:ext>
            </a:extLst>
          </p:cNvPr>
          <p:cNvPicPr>
            <a:picLocks noChangeAspect="1"/>
          </p:cNvPicPr>
          <p:nvPr userDrawn="1"/>
        </p:nvPicPr>
        <p:blipFill>
          <a:blip r:embed="rId9"/>
          <a:stretch>
            <a:fillRect/>
          </a:stretch>
        </p:blipFill>
        <p:spPr>
          <a:xfrm>
            <a:off x="7693466" y="-153342"/>
            <a:ext cx="1605520" cy="927233"/>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 id="2147483680" r:id="rId5"/>
    <p:sldLayoutId id="214748368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S PF BeauSans Pro" panose="02000500000000020004" pitchFamily="2" charset="0"/>
          <a:ea typeface="FS PF BeauSans Pro" panose="02000500000000020004"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S PF BeauSans Pro" panose="02000500000000020004" pitchFamily="2" charset="0"/>
          <a:ea typeface="FS PF BeauSans Pro" panose="02000500000000020004"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baitap.html"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2" name="Picture 11">
            <a:extLst>
              <a:ext uri="{FF2B5EF4-FFF2-40B4-BE49-F238E27FC236}">
                <a16:creationId xmlns:a16="http://schemas.microsoft.com/office/drawing/2014/main" id="{33439D0D-1942-439B-B768-D0CACABD05E9}"/>
              </a:ext>
            </a:extLst>
          </p:cNvPr>
          <p:cNvPicPr>
            <a:picLocks noChangeAspect="1"/>
          </p:cNvPicPr>
          <p:nvPr/>
        </p:nvPicPr>
        <p:blipFill>
          <a:blip r:embed="rId3"/>
          <a:stretch>
            <a:fillRect/>
          </a:stretch>
        </p:blipFill>
        <p:spPr>
          <a:xfrm>
            <a:off x="1850" y="0"/>
            <a:ext cx="9140299" cy="5143500"/>
          </a:xfrm>
          <a:prstGeom prst="rect">
            <a:avLst/>
          </a:prstGeom>
        </p:spPr>
      </p:pic>
      <p:sp>
        <p:nvSpPr>
          <p:cNvPr id="151" name="Google Shape;151;p33"/>
          <p:cNvSpPr txBox="1">
            <a:spLocks noGrp="1"/>
          </p:cNvSpPr>
          <p:nvPr>
            <p:ph type="ctrTitle" idx="4294967295"/>
          </p:nvPr>
        </p:nvSpPr>
        <p:spPr>
          <a:xfrm>
            <a:off x="325658" y="2084295"/>
            <a:ext cx="8361142" cy="974910"/>
          </a:xfrm>
          <a:prstGeom prst="rect">
            <a:avLst/>
          </a:prstGeom>
        </p:spPr>
        <p:txBody>
          <a:bodyPr spcFirstLastPara="1" wrap="square" lIns="91425" tIns="91425" rIns="91425" bIns="91425" anchor="b" anchorCtr="0">
            <a:noAutofit/>
          </a:bodyPr>
          <a:lstStyle/>
          <a:p>
            <a:pPr lvl="0">
              <a:buClr>
                <a:schemeClr val="dk1"/>
              </a:buClr>
              <a:buSzPts val="1100"/>
            </a:pPr>
            <a:r>
              <a:rPr lang="en-US" sz="3600" dirty="0" err="1">
                <a:solidFill>
                  <a:schemeClr val="bg1"/>
                </a:solidFill>
                <a:latin typeface="FS PF BeauSans Pro" panose="02000500000000020004"/>
                <a:cs typeface="Calibri" panose="020F0502020204030204" pitchFamily="34" charset="0"/>
              </a:rPr>
              <a:t>Cách</a:t>
            </a:r>
            <a:r>
              <a:rPr lang="en-US" sz="3600" dirty="0">
                <a:solidFill>
                  <a:schemeClr val="bg1"/>
                </a:solidFill>
                <a:latin typeface="FS PF BeauSans Pro" panose="02000500000000020004"/>
                <a:cs typeface="Calibri" panose="020F0502020204030204" pitchFamily="34" charset="0"/>
              </a:rPr>
              <a:t> </a:t>
            </a:r>
            <a:r>
              <a:rPr lang="en-US" sz="3600" dirty="0" err="1">
                <a:solidFill>
                  <a:schemeClr val="bg1"/>
                </a:solidFill>
                <a:latin typeface="FS PF BeauSans Pro" panose="02000500000000020004"/>
                <a:cs typeface="Calibri" panose="020F0502020204030204" pitchFamily="34" charset="0"/>
              </a:rPr>
              <a:t>xác</a:t>
            </a:r>
            <a:r>
              <a:rPr lang="en-US" sz="3600" dirty="0">
                <a:solidFill>
                  <a:schemeClr val="bg1"/>
                </a:solidFill>
                <a:latin typeface="FS PF BeauSans Pro" panose="02000500000000020004"/>
                <a:cs typeface="Calibri" panose="020F0502020204030204" pitchFamily="34" charset="0"/>
              </a:rPr>
              <a:t> </a:t>
            </a:r>
            <a:r>
              <a:rPr lang="en-US" sz="3600" dirty="0" err="1">
                <a:solidFill>
                  <a:schemeClr val="bg1"/>
                </a:solidFill>
                <a:latin typeface="FS PF BeauSans Pro" panose="02000500000000020004"/>
                <a:cs typeface="Calibri" panose="020F0502020204030204" pitchFamily="34" charset="0"/>
              </a:rPr>
              <a:t>định</a:t>
            </a:r>
            <a:r>
              <a:rPr lang="en-US" sz="3600" dirty="0">
                <a:solidFill>
                  <a:schemeClr val="bg1"/>
                </a:solidFill>
                <a:latin typeface="FS PF BeauSans Pro" panose="02000500000000020004"/>
                <a:cs typeface="Calibri" panose="020F0502020204030204" pitchFamily="34" charset="0"/>
              </a:rPr>
              <a:t> Locators </a:t>
            </a:r>
            <a:br>
              <a:rPr lang="en-US" sz="3600" dirty="0">
                <a:solidFill>
                  <a:schemeClr val="bg1"/>
                </a:solidFill>
                <a:latin typeface="FS PF BeauSans Pro" panose="02000500000000020004"/>
                <a:cs typeface="Calibri" panose="020F0502020204030204" pitchFamily="34" charset="0"/>
              </a:rPr>
            </a:br>
            <a:r>
              <a:rPr lang="en-US" sz="3600" dirty="0" err="1">
                <a:solidFill>
                  <a:schemeClr val="bg1"/>
                </a:solidFill>
                <a:latin typeface="FS PF BeauSans Pro" panose="02000500000000020004"/>
                <a:cs typeface="Calibri" panose="020F0502020204030204" pitchFamily="34" charset="0"/>
              </a:rPr>
              <a:t>của</a:t>
            </a:r>
            <a:r>
              <a:rPr lang="en-US" sz="3600" dirty="0">
                <a:solidFill>
                  <a:schemeClr val="bg1"/>
                </a:solidFill>
                <a:latin typeface="FS PF BeauSans Pro" panose="02000500000000020004"/>
                <a:cs typeface="Calibri" panose="020F0502020204030204" pitchFamily="34" charset="0"/>
              </a:rPr>
              <a:t> Element </a:t>
            </a:r>
            <a:r>
              <a:rPr lang="en-US" sz="3600" dirty="0" err="1">
                <a:solidFill>
                  <a:schemeClr val="bg1"/>
                </a:solidFill>
                <a:latin typeface="FS PF BeauSans Pro" panose="02000500000000020004"/>
                <a:cs typeface="Calibri" panose="020F0502020204030204" pitchFamily="34" charset="0"/>
              </a:rPr>
              <a:t>trên</a:t>
            </a:r>
            <a:r>
              <a:rPr lang="en-US" sz="3600" dirty="0">
                <a:solidFill>
                  <a:schemeClr val="bg1"/>
                </a:solidFill>
                <a:latin typeface="FS PF BeauSans Pro" panose="02000500000000020004"/>
                <a:cs typeface="Calibri" panose="020F0502020204030204" pitchFamily="34" charset="0"/>
              </a:rPr>
              <a:t> website</a:t>
            </a:r>
            <a:endParaRPr lang="vi-VN" sz="3500" dirty="0">
              <a:solidFill>
                <a:schemeClr val="bg1"/>
              </a:solidFill>
              <a:latin typeface="FS PF BeauSans Pro" panose="02000500000000020004" pitchFamily="2" charset="0"/>
              <a:cs typeface="Calibri" panose="020F0502020204030204" pitchFamily="34" charset="0"/>
            </a:endParaRPr>
          </a:p>
        </p:txBody>
      </p:sp>
      <p:cxnSp>
        <p:nvCxnSpPr>
          <p:cNvPr id="153" name="Google Shape;153;p33"/>
          <p:cNvCxnSpPr>
            <a:cxnSpLocks/>
          </p:cNvCxnSpPr>
          <p:nvPr/>
        </p:nvCxnSpPr>
        <p:spPr>
          <a:xfrm>
            <a:off x="0" y="3265208"/>
            <a:ext cx="2777836" cy="0"/>
          </a:xfrm>
          <a:prstGeom prst="straightConnector1">
            <a:avLst/>
          </a:prstGeom>
          <a:noFill/>
          <a:ln w="38100" cap="flat" cmpd="sng">
            <a:solidFill>
              <a:schemeClr val="bg1"/>
            </a:solidFill>
            <a:prstDash val="solid"/>
            <a:round/>
            <a:headEnd type="none" w="med" len="med"/>
            <a:tailEnd type="none" w="med" len="med"/>
          </a:ln>
        </p:spPr>
      </p:cxnSp>
      <p:sp>
        <p:nvSpPr>
          <p:cNvPr id="2" name="Rectangle 1">
            <a:extLst>
              <a:ext uri="{FF2B5EF4-FFF2-40B4-BE49-F238E27FC236}">
                <a16:creationId xmlns:a16="http://schemas.microsoft.com/office/drawing/2014/main" id="{B156F59C-621B-4164-9106-A2D1556A37E7}"/>
              </a:ext>
            </a:extLst>
          </p:cNvPr>
          <p:cNvSpPr/>
          <p:nvPr/>
        </p:nvSpPr>
        <p:spPr>
          <a:xfrm>
            <a:off x="2001644" y="4731645"/>
            <a:ext cx="5140712" cy="307777"/>
          </a:xfrm>
          <a:prstGeom prst="rect">
            <a:avLst/>
          </a:prstGeom>
        </p:spPr>
        <p:txBody>
          <a:bodyPr wrap="square">
            <a:spAutoFit/>
          </a:bodyPr>
          <a:lstStyle/>
          <a:p>
            <a:pPr algn="ctr"/>
            <a:r>
              <a:rPr lang="vi-VN" b="1" dirty="0">
                <a:solidFill>
                  <a:schemeClr val="bg1"/>
                </a:solidFill>
                <a:latin typeface="FS PF BeauSans Pro" panose="02000500000000020004" pitchFamily="2" charset="0"/>
                <a:cs typeface="Calibri" panose="020F0502020204030204" pitchFamily="34" charset="0"/>
              </a:rPr>
              <a:t>Đơn vị tổ chức: </a:t>
            </a:r>
            <a:r>
              <a:rPr lang="en-US" b="1" dirty="0">
                <a:solidFill>
                  <a:schemeClr val="bg1"/>
                </a:solidFill>
                <a:latin typeface="FS PF BeauSans Pro" panose="02000500000000020004" pitchFamily="2" charset="0"/>
                <a:cs typeface="Calibri" panose="020F0502020204030204" pitchFamily="34" charset="0"/>
              </a:rPr>
              <a:t>P</a:t>
            </a:r>
            <a:r>
              <a:rPr lang="vi-VN" b="1" dirty="0">
                <a:solidFill>
                  <a:schemeClr val="bg1"/>
                </a:solidFill>
                <a:latin typeface="FS PF BeauSans Pro" panose="02000500000000020004" pitchFamily="2" charset="0"/>
                <a:cs typeface="Calibri" panose="020F0502020204030204" pitchFamily="34" charset="0"/>
              </a:rPr>
              <a:t>hòng đào tạo và phát triển nguồn lự</a:t>
            </a:r>
            <a:r>
              <a:rPr lang="en-US" b="1" dirty="0">
                <a:solidFill>
                  <a:schemeClr val="bg1"/>
                </a:solidFill>
                <a:latin typeface="FS PF BeauSans Pro" panose="02000500000000020004" pitchFamily="2" charset="0"/>
                <a:cs typeface="Calibri" panose="020F0502020204030204" pitchFamily="34" charset="0"/>
              </a:rPr>
              <a:t>c</a:t>
            </a:r>
          </a:p>
        </p:txBody>
      </p:sp>
      <p:sp>
        <p:nvSpPr>
          <p:cNvPr id="13" name="Subtitle 3">
            <a:extLst>
              <a:ext uri="{FF2B5EF4-FFF2-40B4-BE49-F238E27FC236}">
                <a16:creationId xmlns:a16="http://schemas.microsoft.com/office/drawing/2014/main" id="{173C7B99-A181-429F-A50F-6A457E43E2B6}"/>
              </a:ext>
            </a:extLst>
          </p:cNvPr>
          <p:cNvSpPr txBox="1">
            <a:spLocks/>
          </p:cNvSpPr>
          <p:nvPr/>
        </p:nvSpPr>
        <p:spPr>
          <a:xfrm>
            <a:off x="325658" y="1386916"/>
            <a:ext cx="5533721" cy="2247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Font typeface="Roboto Condensed Light"/>
              <a:buNone/>
            </a:pPr>
            <a:r>
              <a:rPr lang="en-US" sz="1800" i="1" dirty="0">
                <a:solidFill>
                  <a:schemeClr val="accent4"/>
                </a:solidFill>
                <a:latin typeface="FS PF BeauSans Pro" panose="02000500000000020004"/>
                <a:cs typeface="Calibri" panose="020F0502020204030204" pitchFamily="34" charset="0"/>
              </a:rPr>
              <a:t>CH</a:t>
            </a:r>
            <a:r>
              <a:rPr lang="vi-VN" sz="1800" i="1" dirty="0">
                <a:solidFill>
                  <a:schemeClr val="accent4"/>
                </a:solidFill>
                <a:latin typeface="FS PF BeauSans Pro" panose="02000500000000020004" pitchFamily="2" charset="0"/>
                <a:cs typeface="Calibri" panose="020F0502020204030204" pitchFamily="34" charset="0"/>
              </a:rPr>
              <a:t>Ư</a:t>
            </a:r>
            <a:r>
              <a:rPr lang="en-US" sz="1800" i="1" dirty="0">
                <a:solidFill>
                  <a:schemeClr val="accent4"/>
                </a:solidFill>
                <a:latin typeface="FS PF BeauSans Pro" panose="02000500000000020004"/>
                <a:cs typeface="Calibri" panose="020F0502020204030204" pitchFamily="34" charset="0"/>
              </a:rPr>
              <a:t>ƠNG TRÌNH ĐÀO TẠO TOOL AUTOMATION TESTING</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219" y="72837"/>
            <a:ext cx="721451" cy="293357"/>
          </a:xfrm>
          <a:prstGeom prst="rect">
            <a:avLst/>
          </a:prstGeom>
        </p:spPr>
      </p:pic>
    </p:spTree>
    <p:extLst>
      <p:ext uri="{BB962C8B-B14F-4D97-AF65-F5344CB8AC3E}">
        <p14:creationId xmlns:p14="http://schemas.microsoft.com/office/powerpoint/2010/main" val="2054669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2765481"/>
            <a:ext cx="7743804" cy="1022100"/>
          </a:xfrm>
          <a:prstGeom prst="rect">
            <a:avLst/>
          </a:prstGeom>
        </p:spPr>
        <p:txBody>
          <a:bodyPr spcFirstLastPara="1" wrap="square" lIns="91425" tIns="91425" rIns="91425" bIns="91425" anchor="ctr" anchorCtr="0">
            <a:noAutofit/>
          </a:bodyPr>
          <a:lstStyle/>
          <a:p>
            <a:pPr lvl="0"/>
            <a:r>
              <a:rPr lang="en-US" sz="3000" dirty="0" err="1">
                <a:solidFill>
                  <a:schemeClr val="accent1"/>
                </a:solidFill>
              </a:rPr>
              <a:t>Xpath</a:t>
            </a:r>
            <a:endParaRPr lang="en-US" sz="3000" dirty="0">
              <a:solidFill>
                <a:schemeClr val="accent1"/>
              </a:solidFill>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latin typeface="FS PF BeauSans Pro" panose="02000500000000020004" pitchFamily="2" charset="0"/>
                <a:cs typeface="Calibri" panose="020F0502020204030204" pitchFamily="34" charset="0"/>
              </a:rPr>
              <a:t>03</a:t>
            </a:r>
            <a:endParaRPr sz="9600" dirty="0">
              <a:latin typeface="FS PF BeauSans Pro" panose="02000500000000020004" pitchFamily="2"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4183204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995737" cy="369332"/>
            <a:chOff x="797766" y="977087"/>
            <a:chExt cx="3995737" cy="36933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692620" cy="369332"/>
            </a:xfrm>
            <a:prstGeom prst="rect">
              <a:avLst/>
            </a:prstGeom>
            <a:noFill/>
          </p:spPr>
          <p:txBody>
            <a:bodyPr wrap="square" rtlCol="0">
              <a:spAutoFit/>
            </a:bodyPr>
            <a:lstStyle/>
            <a:p>
              <a:pPr marL="0" indent="0">
                <a:buNone/>
              </a:pPr>
              <a:r>
                <a:rPr lang="en-US" sz="1800" b="1" dirty="0">
                  <a:solidFill>
                    <a:schemeClr val="tx1"/>
                  </a:solidFill>
                  <a:latin typeface="FS PF BeauSans Pro" panose="02000500000000020004" pitchFamily="2" charset="0"/>
                  <a:cs typeface="Times New Roman" panose="02020603050405020304" pitchFamily="18" charset="0"/>
                </a:rPr>
                <a:t>Relative </a:t>
              </a:r>
              <a:r>
                <a:rPr lang="en-US" sz="1800" b="1" dirty="0" err="1">
                  <a:solidFill>
                    <a:schemeClr val="tx1"/>
                  </a:solidFill>
                  <a:latin typeface="FS PF BeauSans Pro" panose="02000500000000020004" pitchFamily="2" charset="0"/>
                  <a:cs typeface="Times New Roman" panose="02020603050405020304" pitchFamily="18" charset="0"/>
                </a:rPr>
                <a:t>Xpath</a:t>
              </a:r>
              <a:r>
                <a:rPr lang="en-US" sz="1800" b="1" dirty="0">
                  <a:solidFill>
                    <a:schemeClr val="tx1"/>
                  </a:solidFill>
                  <a:latin typeface="FS PF BeauSans Pro" panose="02000500000000020004" pitchFamily="2" charset="0"/>
                  <a:cs typeface="Times New Roman" panose="02020603050405020304" pitchFamily="18" charset="0"/>
                </a:rPr>
                <a:t> Format:</a:t>
              </a:r>
              <a:endParaRPr lang="en-US" sz="1800" dirty="0">
                <a:solidFill>
                  <a:schemeClr val="tx1"/>
                </a:solidFill>
                <a:latin typeface="FS PF BeauSans Pro" panose="02000500000000020004" pitchFamily="2"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413744" cy="307777"/>
            </a:xfrm>
            <a:prstGeom prst="rect">
              <a:avLst/>
            </a:prstGeom>
            <a:noFill/>
          </p:spPr>
          <p:txBody>
            <a:bodyPr wrap="square" rtlCol="0">
              <a:spAutoFit/>
            </a:bodyPr>
            <a:lstStyle/>
            <a:p>
              <a:r>
                <a:rPr lang="en-US" i="1" dirty="0">
                  <a:solidFill>
                    <a:schemeClr val="bg1"/>
                  </a:solidFill>
                  <a:latin typeface="FS PF BeauSans Pro" panose="02000500000000020004" pitchFamily="2" charset="0"/>
                </a:rPr>
                <a:t>02 – </a:t>
              </a:r>
              <a:r>
                <a:rPr lang="en-US" i="1" dirty="0" err="1">
                  <a:solidFill>
                    <a:schemeClr val="bg1"/>
                  </a:solidFill>
                  <a:latin typeface="FS PF BeauSans Pro" panose="02000500000000020004" pitchFamily="2" charset="0"/>
                </a:rPr>
                <a:t>Các</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loại</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kiểm</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thử</a:t>
              </a:r>
              <a:endParaRPr lang="en-US" i="1" dirty="0">
                <a:solidFill>
                  <a:schemeClr val="bg1"/>
                </a:solidFill>
                <a:latin typeface="FS PF BeauSans Pro" panose="02000500000000020004" pitchFamily="2" charset="0"/>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FC352C48-428B-4258-A6CE-AC6A639C82E3}"/>
              </a:ext>
            </a:extLst>
          </p:cNvPr>
          <p:cNvGrpSpPr/>
          <p:nvPr/>
        </p:nvGrpSpPr>
        <p:grpSpPr>
          <a:xfrm>
            <a:off x="-180109" y="-27446"/>
            <a:ext cx="2870682" cy="505692"/>
            <a:chOff x="-180109" y="-1"/>
            <a:chExt cx="2870682" cy="505692"/>
          </a:xfrm>
        </p:grpSpPr>
        <p:sp>
          <p:nvSpPr>
            <p:cNvPr id="19" name="Rectangle: Diagonal Corners Snipped 18">
              <a:extLst>
                <a:ext uri="{FF2B5EF4-FFF2-40B4-BE49-F238E27FC236}">
                  <a16:creationId xmlns:a16="http://schemas.microsoft.com/office/drawing/2014/main" id="{D3CC5136-F52F-4F59-83D7-C1FCFE56EF21}"/>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0" name="TextBox 19">
              <a:extLst>
                <a:ext uri="{FF2B5EF4-FFF2-40B4-BE49-F238E27FC236}">
                  <a16:creationId xmlns:a16="http://schemas.microsoft.com/office/drawing/2014/main" id="{B6D24A6E-2C93-44B6-A2B7-6EAD32779F6C}"/>
                </a:ext>
              </a:extLst>
            </p:cNvPr>
            <p:cNvSpPr txBox="1"/>
            <p:nvPr/>
          </p:nvSpPr>
          <p:spPr>
            <a:xfrm>
              <a:off x="118947" y="126381"/>
              <a:ext cx="2413744" cy="307777"/>
            </a:xfrm>
            <a:prstGeom prst="rect">
              <a:avLst/>
            </a:prstGeom>
            <a:noFill/>
          </p:spPr>
          <p:txBody>
            <a:bodyPr wrap="square" rtlCol="0">
              <a:spAutoFit/>
            </a:bodyPr>
            <a:lstStyle/>
            <a:p>
              <a:pPr marL="0" indent="0">
                <a:buNone/>
              </a:pPr>
              <a:r>
                <a:rPr lang="en-US" i="1" dirty="0" err="1">
                  <a:solidFill>
                    <a:schemeClr val="bg1"/>
                  </a:solidFill>
                  <a:latin typeface="FS PF BeauSans Pro" panose="02000500000000020004" pitchFamily="2" charset="0"/>
                  <a:cs typeface="Times New Roman" panose="02020603050405020304" pitchFamily="18" charset="0"/>
                </a:rPr>
                <a:t>Xpath</a:t>
              </a:r>
              <a:endParaRPr lang="en-US" dirty="0">
                <a:solidFill>
                  <a:schemeClr val="bg1"/>
                </a:solidFill>
                <a:latin typeface="FS PF BeauSans Pro" panose="02000500000000020004" pitchFamily="2" charset="0"/>
              </a:endParaRPr>
            </a:p>
          </p:txBody>
        </p:sp>
      </p:grpSp>
      <p:pic>
        <p:nvPicPr>
          <p:cNvPr id="21" name="Picture 20" descr="A group of orange speech bubbles with black text&#10;&#10;Description automatically generated">
            <a:extLst>
              <a:ext uri="{FF2B5EF4-FFF2-40B4-BE49-F238E27FC236}">
                <a16:creationId xmlns:a16="http://schemas.microsoft.com/office/drawing/2014/main" id="{4AA2F3F5-88ED-4C18-ACA5-A0CCFF09AF5C}"/>
              </a:ext>
            </a:extLst>
          </p:cNvPr>
          <p:cNvPicPr>
            <a:picLocks noChangeAspect="1"/>
          </p:cNvPicPr>
          <p:nvPr/>
        </p:nvPicPr>
        <p:blipFill>
          <a:blip r:embed="rId4"/>
          <a:stretch>
            <a:fillRect/>
          </a:stretch>
        </p:blipFill>
        <p:spPr>
          <a:xfrm>
            <a:off x="340360" y="1335505"/>
            <a:ext cx="8463279" cy="3448785"/>
          </a:xfrm>
          <a:prstGeom prst="rect">
            <a:avLst/>
          </a:prstGeom>
        </p:spPr>
      </p:pic>
    </p:spTree>
    <p:extLst>
      <p:ext uri="{BB962C8B-B14F-4D97-AF65-F5344CB8AC3E}">
        <p14:creationId xmlns:p14="http://schemas.microsoft.com/office/powerpoint/2010/main" val="4146402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995737" cy="369332"/>
            <a:chOff x="797766" y="977087"/>
            <a:chExt cx="3995737" cy="36933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692620" cy="369332"/>
            </a:xfrm>
            <a:prstGeom prst="rect">
              <a:avLst/>
            </a:prstGeom>
            <a:noFill/>
          </p:spPr>
          <p:txBody>
            <a:bodyPr wrap="square" rtlCol="0">
              <a:spAutoFit/>
            </a:bodyPr>
            <a:lstStyle/>
            <a:p>
              <a:pPr marL="0" indent="0">
                <a:buNone/>
              </a:pPr>
              <a:r>
                <a:rPr lang="en-US" sz="1800" b="1" dirty="0" err="1">
                  <a:solidFill>
                    <a:schemeClr val="tx1"/>
                  </a:solidFill>
                  <a:latin typeface="FS PF BeauSans Pro" panose="02000500000000020004" pitchFamily="2" charset="0"/>
                  <a:cs typeface="Times New Roman" panose="02020603050405020304" pitchFamily="18" charset="0"/>
                </a:rPr>
                <a:t>Xpath</a:t>
              </a:r>
              <a:r>
                <a:rPr lang="en-US" sz="1800" b="1" dirty="0">
                  <a:solidFill>
                    <a:schemeClr val="tx1"/>
                  </a:solidFill>
                  <a:latin typeface="FS PF BeauSans Pro" panose="02000500000000020004" pitchFamily="2" charset="0"/>
                  <a:cs typeface="Times New Roman" panose="02020603050405020304" pitchFamily="18" charset="0"/>
                </a:rPr>
                <a:t> Priority (</a:t>
              </a:r>
              <a:r>
                <a:rPr lang="en-US" sz="1800" b="1" dirty="0" err="1">
                  <a:solidFill>
                    <a:schemeClr val="tx1"/>
                  </a:solidFill>
                  <a:latin typeface="FS PF BeauSans Pro" panose="02000500000000020004" pitchFamily="2" charset="0"/>
                  <a:cs typeface="Times New Roman" panose="02020603050405020304" pitchFamily="18" charset="0"/>
                </a:rPr>
                <a:t>Mức</a:t>
              </a:r>
              <a:r>
                <a:rPr lang="en-US" sz="1800" b="1" dirty="0">
                  <a:solidFill>
                    <a:schemeClr val="tx1"/>
                  </a:solidFill>
                  <a:latin typeface="FS PF BeauSans Pro" panose="02000500000000020004" pitchFamily="2" charset="0"/>
                  <a:cs typeface="Times New Roman" panose="02020603050405020304" pitchFamily="18" charset="0"/>
                </a:rPr>
                <a:t> </a:t>
              </a:r>
              <a:r>
                <a:rPr lang="en-US" sz="1800" b="1" dirty="0" err="1">
                  <a:solidFill>
                    <a:schemeClr val="tx1"/>
                  </a:solidFill>
                  <a:latin typeface="FS PF BeauSans Pro" panose="02000500000000020004" pitchFamily="2" charset="0"/>
                  <a:cs typeface="Times New Roman" panose="02020603050405020304" pitchFamily="18" charset="0"/>
                </a:rPr>
                <a:t>ưu</a:t>
              </a:r>
              <a:r>
                <a:rPr lang="en-US" sz="1800" b="1" dirty="0">
                  <a:solidFill>
                    <a:schemeClr val="tx1"/>
                  </a:solidFill>
                  <a:latin typeface="FS PF BeauSans Pro" panose="02000500000000020004" pitchFamily="2" charset="0"/>
                  <a:cs typeface="Times New Roman" panose="02020603050405020304" pitchFamily="18" charset="0"/>
                </a:rPr>
                <a:t> </a:t>
              </a:r>
              <a:r>
                <a:rPr lang="en-US" sz="1800" b="1" dirty="0" err="1">
                  <a:solidFill>
                    <a:schemeClr val="tx1"/>
                  </a:solidFill>
                  <a:latin typeface="FS PF BeauSans Pro" panose="02000500000000020004" pitchFamily="2" charset="0"/>
                  <a:cs typeface="Times New Roman" panose="02020603050405020304" pitchFamily="18" charset="0"/>
                </a:rPr>
                <a:t>tiên</a:t>
              </a:r>
              <a:r>
                <a:rPr lang="en-US" sz="1800" b="1" dirty="0">
                  <a:solidFill>
                    <a:schemeClr val="tx1"/>
                  </a:solidFill>
                  <a:latin typeface="FS PF BeauSans Pro" panose="02000500000000020004" pitchFamily="2" charset="0"/>
                  <a:cs typeface="Times New Roman" panose="02020603050405020304" pitchFamily="18" charset="0"/>
                </a:rPr>
                <a:t>)</a:t>
              </a:r>
              <a:endParaRPr lang="en-US" sz="1800" dirty="0">
                <a:solidFill>
                  <a:schemeClr val="tx1"/>
                </a:solidFill>
                <a:latin typeface="FS PF BeauSans Pro" panose="02000500000000020004" pitchFamily="2"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413744" cy="307777"/>
            </a:xfrm>
            <a:prstGeom prst="rect">
              <a:avLst/>
            </a:prstGeom>
            <a:noFill/>
          </p:spPr>
          <p:txBody>
            <a:bodyPr wrap="square" rtlCol="0">
              <a:spAutoFit/>
            </a:bodyPr>
            <a:lstStyle/>
            <a:p>
              <a:r>
                <a:rPr lang="en-US" i="1" dirty="0">
                  <a:solidFill>
                    <a:schemeClr val="bg1"/>
                  </a:solidFill>
                  <a:latin typeface="FS PF BeauSans Pro" panose="02000500000000020004" pitchFamily="2" charset="0"/>
                </a:rPr>
                <a:t>02 – </a:t>
              </a:r>
              <a:r>
                <a:rPr lang="en-US" i="1" dirty="0" err="1">
                  <a:solidFill>
                    <a:schemeClr val="bg1"/>
                  </a:solidFill>
                  <a:latin typeface="FS PF BeauSans Pro" panose="02000500000000020004" pitchFamily="2" charset="0"/>
                </a:rPr>
                <a:t>Các</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loại</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kiểm</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thử</a:t>
              </a:r>
              <a:endParaRPr lang="en-US" i="1" dirty="0">
                <a:solidFill>
                  <a:schemeClr val="bg1"/>
                </a:solidFill>
                <a:latin typeface="FS PF BeauSans Pro" panose="02000500000000020004" pitchFamily="2" charset="0"/>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FC352C48-428B-4258-A6CE-AC6A639C82E3}"/>
              </a:ext>
            </a:extLst>
          </p:cNvPr>
          <p:cNvGrpSpPr/>
          <p:nvPr/>
        </p:nvGrpSpPr>
        <p:grpSpPr>
          <a:xfrm>
            <a:off x="-180109" y="-27446"/>
            <a:ext cx="2870682" cy="505692"/>
            <a:chOff x="-180109" y="-1"/>
            <a:chExt cx="2870682" cy="505692"/>
          </a:xfrm>
        </p:grpSpPr>
        <p:sp>
          <p:nvSpPr>
            <p:cNvPr id="19" name="Rectangle: Diagonal Corners Snipped 18">
              <a:extLst>
                <a:ext uri="{FF2B5EF4-FFF2-40B4-BE49-F238E27FC236}">
                  <a16:creationId xmlns:a16="http://schemas.microsoft.com/office/drawing/2014/main" id="{D3CC5136-F52F-4F59-83D7-C1FCFE56EF21}"/>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0" name="TextBox 19">
              <a:extLst>
                <a:ext uri="{FF2B5EF4-FFF2-40B4-BE49-F238E27FC236}">
                  <a16:creationId xmlns:a16="http://schemas.microsoft.com/office/drawing/2014/main" id="{B6D24A6E-2C93-44B6-A2B7-6EAD32779F6C}"/>
                </a:ext>
              </a:extLst>
            </p:cNvPr>
            <p:cNvSpPr txBox="1"/>
            <p:nvPr/>
          </p:nvSpPr>
          <p:spPr>
            <a:xfrm>
              <a:off x="118947" y="126381"/>
              <a:ext cx="2413744" cy="307777"/>
            </a:xfrm>
            <a:prstGeom prst="rect">
              <a:avLst/>
            </a:prstGeom>
            <a:noFill/>
          </p:spPr>
          <p:txBody>
            <a:bodyPr wrap="square" rtlCol="0">
              <a:spAutoFit/>
            </a:bodyPr>
            <a:lstStyle/>
            <a:p>
              <a:pPr marL="0" indent="0">
                <a:buNone/>
              </a:pPr>
              <a:r>
                <a:rPr lang="en-US" i="1" dirty="0" err="1">
                  <a:solidFill>
                    <a:schemeClr val="bg1"/>
                  </a:solidFill>
                  <a:latin typeface="FS PF BeauSans Pro" panose="02000500000000020004" pitchFamily="2" charset="0"/>
                  <a:cs typeface="Times New Roman" panose="02020603050405020304" pitchFamily="18" charset="0"/>
                </a:rPr>
                <a:t>Xpath</a:t>
              </a:r>
              <a:r>
                <a:rPr lang="en-US" i="1" dirty="0">
                  <a:solidFill>
                    <a:schemeClr val="bg1"/>
                  </a:solidFill>
                  <a:latin typeface="FS PF BeauSans Pro" panose="02000500000000020004" pitchFamily="2" charset="0"/>
                  <a:cs typeface="Times New Roman" panose="02020603050405020304" pitchFamily="18" charset="0"/>
                </a:rPr>
                <a:t> </a:t>
              </a:r>
              <a:endParaRPr lang="en-US" dirty="0">
                <a:solidFill>
                  <a:schemeClr val="bg1"/>
                </a:solidFill>
                <a:latin typeface="FS PF BeauSans Pro" panose="02000500000000020004" pitchFamily="2" charset="0"/>
              </a:endParaRPr>
            </a:p>
          </p:txBody>
        </p:sp>
      </p:grpSp>
      <p:sp>
        <p:nvSpPr>
          <p:cNvPr id="2" name="Rectangle 1">
            <a:extLst>
              <a:ext uri="{FF2B5EF4-FFF2-40B4-BE49-F238E27FC236}">
                <a16:creationId xmlns:a16="http://schemas.microsoft.com/office/drawing/2014/main" id="{3E998E10-B4F7-4202-BA9D-5F374396E37B}"/>
              </a:ext>
            </a:extLst>
          </p:cNvPr>
          <p:cNvSpPr/>
          <p:nvPr/>
        </p:nvSpPr>
        <p:spPr>
          <a:xfrm>
            <a:off x="727821" y="2048530"/>
            <a:ext cx="4572000" cy="523220"/>
          </a:xfrm>
          <a:prstGeom prst="rect">
            <a:avLst/>
          </a:prstGeom>
        </p:spPr>
        <p:txBody>
          <a:bodyPr>
            <a:spAutoFit/>
          </a:bodyPr>
          <a:lstStyle/>
          <a:p>
            <a:pPr marL="285750" lvl="0" indent="-285750">
              <a:buFont typeface="Arial" panose="020B0604020202020204" pitchFamily="34" charset="0"/>
              <a:buChar char="•"/>
            </a:pPr>
            <a:r>
              <a:rPr lang="en-US" dirty="0">
                <a:latin typeface="FS PF BeauSans Pro" panose="02000500000000020004" pitchFamily="2" charset="0"/>
                <a:cs typeface="Times New Roman" panose="02020603050405020304" pitchFamily="18" charset="0"/>
              </a:rPr>
              <a:t>Unique: </a:t>
            </a:r>
            <a:r>
              <a:rPr lang="vi-VN" dirty="0">
                <a:latin typeface="FS PF BeauSans Pro" panose="02000500000000020004" pitchFamily="2" charset="0"/>
              </a:rPr>
              <a:t>phải được tìm thấy với 1 nút phù hợp.</a:t>
            </a:r>
            <a:endParaRPr lang="en-US" dirty="0">
              <a:latin typeface="FS PF BeauSans Pro" panose="02000500000000020004" pitchFamily="2" charset="0"/>
              <a:cs typeface="Times New Roman" panose="02020603050405020304" pitchFamily="18" charset="0"/>
            </a:endParaRPr>
          </a:p>
          <a:p>
            <a:pPr marL="285750" lvl="0" indent="-285750">
              <a:buFont typeface="Arial" panose="020B0604020202020204" pitchFamily="34" charset="0"/>
              <a:buChar char="•"/>
            </a:pPr>
            <a:r>
              <a:rPr lang="en-US" dirty="0">
                <a:latin typeface="FS PF BeauSans Pro" panose="02000500000000020004" pitchFamily="2" charset="0"/>
                <a:cs typeface="Times New Roman" panose="02020603050405020304" pitchFamily="18" charset="0"/>
              </a:rPr>
              <a:t>Attribute priority: id/name/class (</a:t>
            </a:r>
            <a:r>
              <a:rPr lang="en-US" dirty="0" err="1">
                <a:latin typeface="FS PF BeauSans Pro" panose="02000500000000020004" pitchFamily="2" charset="0"/>
                <a:cs typeface="Times New Roman" panose="02020603050405020304" pitchFamily="18" charset="0"/>
              </a:rPr>
              <a:t>nhanh</a:t>
            </a:r>
            <a:r>
              <a:rPr lang="en-US" dirty="0">
                <a:latin typeface="FS PF BeauSans Pro" panose="02000500000000020004" pitchFamily="2" charset="0"/>
                <a:cs typeface="Times New Roman" panose="02020603050405020304" pitchFamily="18" charset="0"/>
              </a:rPr>
              <a:t> </a:t>
            </a:r>
            <a:r>
              <a:rPr lang="en-US" dirty="0" err="1">
                <a:latin typeface="FS PF BeauSans Pro" panose="02000500000000020004" pitchFamily="2" charset="0"/>
                <a:cs typeface="Times New Roman" panose="02020603050405020304" pitchFamily="18" charset="0"/>
              </a:rPr>
              <a:t>hơn</a:t>
            </a:r>
            <a:r>
              <a:rPr lang="en-US" dirty="0">
                <a:latin typeface="FS PF BeauSans Pro" panose="02000500000000020004" pitchFamily="2" charset="0"/>
                <a:cs typeface="Times New Roman" panose="02020603050405020304" pitchFamily="18" charset="0"/>
              </a:rPr>
              <a:t>)</a:t>
            </a:r>
            <a:endParaRPr lang="en-US" dirty="0">
              <a:latin typeface="FS PF BeauSans Pro" panose="02000500000000020004" pitchFamily="2" charset="0"/>
            </a:endParaRPr>
          </a:p>
        </p:txBody>
      </p:sp>
    </p:spTree>
    <p:extLst>
      <p:ext uri="{BB962C8B-B14F-4D97-AF65-F5344CB8AC3E}">
        <p14:creationId xmlns:p14="http://schemas.microsoft.com/office/powerpoint/2010/main" val="2141646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5066547" cy="338554"/>
            <a:chOff x="797766" y="977087"/>
            <a:chExt cx="5066547"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2" y="977087"/>
              <a:ext cx="4763431" cy="338554"/>
            </a:xfrm>
            <a:prstGeom prst="rect">
              <a:avLst/>
            </a:prstGeom>
            <a:noFill/>
          </p:spPr>
          <p:txBody>
            <a:bodyPr wrap="square" rtlCol="0">
              <a:spAutoFit/>
            </a:bodyPr>
            <a:lstStyle/>
            <a:p>
              <a:pPr marL="0" indent="0">
                <a:buNone/>
              </a:pPr>
              <a:r>
                <a:rPr lang="en-US" sz="1600" b="1" dirty="0" err="1">
                  <a:latin typeface="FS PF BeauSans Pro" panose="02000500000000020004" pitchFamily="2" charset="0"/>
                </a:rPr>
                <a:t>Các</a:t>
              </a:r>
              <a:r>
                <a:rPr lang="en-US" sz="1600" b="1" dirty="0">
                  <a:latin typeface="FS PF BeauSans Pro" panose="02000500000000020004" pitchFamily="2" charset="0"/>
                </a:rPr>
                <a:t> </a:t>
              </a:r>
              <a:r>
                <a:rPr lang="en-US" sz="1600" b="1" dirty="0" err="1">
                  <a:latin typeface="FS PF BeauSans Pro" panose="02000500000000020004" pitchFamily="2" charset="0"/>
                </a:rPr>
                <a:t>kỹ</a:t>
              </a:r>
              <a:r>
                <a:rPr lang="en-US" sz="1600" b="1" dirty="0">
                  <a:latin typeface="FS PF BeauSans Pro" panose="02000500000000020004" pitchFamily="2" charset="0"/>
                </a:rPr>
                <a:t> </a:t>
              </a:r>
              <a:r>
                <a:rPr lang="en-US" sz="1600" b="1" dirty="0" err="1">
                  <a:latin typeface="FS PF BeauSans Pro" panose="02000500000000020004" pitchFamily="2" charset="0"/>
                </a:rPr>
                <a:t>thuật</a:t>
              </a:r>
              <a:r>
                <a:rPr lang="en-US" sz="1600" b="1" dirty="0">
                  <a:latin typeface="FS PF BeauSans Pro" panose="02000500000000020004" pitchFamily="2" charset="0"/>
                </a:rPr>
                <a:t> </a:t>
              </a:r>
              <a:r>
                <a:rPr lang="en-US" sz="1600" b="1" dirty="0" err="1">
                  <a:latin typeface="FS PF BeauSans Pro" panose="02000500000000020004" pitchFamily="2" charset="0"/>
                </a:rPr>
                <a:t>khác</a:t>
              </a:r>
              <a:r>
                <a:rPr lang="en-US" sz="1600" b="1" dirty="0">
                  <a:latin typeface="FS PF BeauSans Pro" panose="02000500000000020004" pitchFamily="2" charset="0"/>
                </a:rPr>
                <a:t> </a:t>
              </a:r>
              <a:r>
                <a:rPr lang="en-US" sz="1600" b="1" dirty="0" err="1">
                  <a:latin typeface="FS PF BeauSans Pro" panose="02000500000000020004" pitchFamily="2" charset="0"/>
                </a:rPr>
                <a:t>để</a:t>
              </a:r>
              <a:r>
                <a:rPr lang="en-US" sz="1600" b="1" dirty="0">
                  <a:latin typeface="FS PF BeauSans Pro" panose="02000500000000020004" pitchFamily="2" charset="0"/>
                </a:rPr>
                <a:t> </a:t>
              </a:r>
              <a:r>
                <a:rPr lang="en-US" sz="1600" b="1" dirty="0" err="1">
                  <a:latin typeface="FS PF BeauSans Pro" panose="02000500000000020004" pitchFamily="2" charset="0"/>
                </a:rPr>
                <a:t>tìm</a:t>
              </a:r>
              <a:r>
                <a:rPr lang="en-US" sz="1600" b="1" dirty="0">
                  <a:latin typeface="FS PF BeauSans Pro" panose="02000500000000020004" pitchFamily="2" charset="0"/>
                </a:rPr>
                <a:t> </a:t>
              </a:r>
              <a:r>
                <a:rPr lang="en-US" sz="1600" b="1" dirty="0" err="1">
                  <a:latin typeface="FS PF BeauSans Pro" panose="02000500000000020004" pitchFamily="2" charset="0"/>
                </a:rPr>
                <a:t>phần</a:t>
              </a:r>
              <a:r>
                <a:rPr lang="en-US" sz="1600" b="1" dirty="0">
                  <a:latin typeface="FS PF BeauSans Pro" panose="02000500000000020004" pitchFamily="2" charset="0"/>
                </a:rPr>
                <a:t> </a:t>
              </a:r>
              <a:r>
                <a:rPr lang="en-US" sz="1600" b="1" dirty="0" err="1">
                  <a:latin typeface="FS PF BeauSans Pro" panose="02000500000000020004" pitchFamily="2" charset="0"/>
                </a:rPr>
                <a:t>tử</a:t>
              </a:r>
              <a:r>
                <a:rPr lang="en-US" sz="1600" b="1" dirty="0">
                  <a:latin typeface="FS PF BeauSans Pro" panose="02000500000000020004" pitchFamily="2" charset="0"/>
                </a:rPr>
                <a:t> </a:t>
              </a:r>
              <a:r>
                <a:rPr lang="en-US" sz="1600" b="1" dirty="0" err="1">
                  <a:latin typeface="FS PF BeauSans Pro" panose="02000500000000020004" pitchFamily="2" charset="0"/>
                </a:rPr>
                <a:t>bằng</a:t>
              </a:r>
              <a:r>
                <a:rPr lang="en-US" sz="1600" b="1" dirty="0">
                  <a:latin typeface="FS PF BeauSans Pro" panose="02000500000000020004" pitchFamily="2" charset="0"/>
                </a:rPr>
                <a:t> XPath</a:t>
              </a:r>
              <a:endParaRPr lang="en-US" sz="1600" b="1" dirty="0">
                <a:solidFill>
                  <a:schemeClr val="tx1"/>
                </a:solidFill>
                <a:latin typeface="FS PF BeauSans Pro" panose="02000500000000020004" pitchFamily="2"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413744" cy="307777"/>
            </a:xfrm>
            <a:prstGeom prst="rect">
              <a:avLst/>
            </a:prstGeom>
            <a:noFill/>
          </p:spPr>
          <p:txBody>
            <a:bodyPr wrap="square" rtlCol="0">
              <a:spAutoFit/>
            </a:bodyPr>
            <a:lstStyle/>
            <a:p>
              <a:r>
                <a:rPr lang="en-US" i="1" dirty="0">
                  <a:solidFill>
                    <a:schemeClr val="bg1"/>
                  </a:solidFill>
                  <a:latin typeface="FS PF BeauSans Pro" panose="02000500000000020004" pitchFamily="2" charset="0"/>
                </a:rPr>
                <a:t>02 – </a:t>
              </a:r>
              <a:r>
                <a:rPr lang="en-US" i="1" dirty="0" err="1">
                  <a:solidFill>
                    <a:schemeClr val="bg1"/>
                  </a:solidFill>
                  <a:latin typeface="FS PF BeauSans Pro" panose="02000500000000020004" pitchFamily="2" charset="0"/>
                </a:rPr>
                <a:t>Các</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loại</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kiểm</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thử</a:t>
              </a:r>
              <a:endParaRPr lang="en-US" i="1" dirty="0">
                <a:solidFill>
                  <a:schemeClr val="bg1"/>
                </a:solidFill>
                <a:latin typeface="FS PF BeauSans Pro" panose="02000500000000020004" pitchFamily="2" charset="0"/>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FC352C48-428B-4258-A6CE-AC6A639C82E3}"/>
              </a:ext>
            </a:extLst>
          </p:cNvPr>
          <p:cNvGrpSpPr/>
          <p:nvPr/>
        </p:nvGrpSpPr>
        <p:grpSpPr>
          <a:xfrm>
            <a:off x="-180109" y="-27446"/>
            <a:ext cx="2870682" cy="505692"/>
            <a:chOff x="-180109" y="-1"/>
            <a:chExt cx="2870682" cy="505692"/>
          </a:xfrm>
        </p:grpSpPr>
        <p:sp>
          <p:nvSpPr>
            <p:cNvPr id="19" name="Rectangle: Diagonal Corners Snipped 18">
              <a:extLst>
                <a:ext uri="{FF2B5EF4-FFF2-40B4-BE49-F238E27FC236}">
                  <a16:creationId xmlns:a16="http://schemas.microsoft.com/office/drawing/2014/main" id="{D3CC5136-F52F-4F59-83D7-C1FCFE56EF21}"/>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0" name="TextBox 19">
              <a:extLst>
                <a:ext uri="{FF2B5EF4-FFF2-40B4-BE49-F238E27FC236}">
                  <a16:creationId xmlns:a16="http://schemas.microsoft.com/office/drawing/2014/main" id="{B6D24A6E-2C93-44B6-A2B7-6EAD32779F6C}"/>
                </a:ext>
              </a:extLst>
            </p:cNvPr>
            <p:cNvSpPr txBox="1"/>
            <p:nvPr/>
          </p:nvSpPr>
          <p:spPr>
            <a:xfrm>
              <a:off x="118947" y="126381"/>
              <a:ext cx="2413744" cy="307777"/>
            </a:xfrm>
            <a:prstGeom prst="rect">
              <a:avLst/>
            </a:prstGeom>
            <a:noFill/>
          </p:spPr>
          <p:txBody>
            <a:bodyPr wrap="square" rtlCol="0">
              <a:spAutoFit/>
            </a:bodyPr>
            <a:lstStyle/>
            <a:p>
              <a:pPr marL="0" indent="0">
                <a:buNone/>
              </a:pPr>
              <a:r>
                <a:rPr lang="en-US" i="1" dirty="0" err="1">
                  <a:solidFill>
                    <a:schemeClr val="bg1"/>
                  </a:solidFill>
                  <a:latin typeface="FS PF BeauSans Pro" panose="02000500000000020004" pitchFamily="2" charset="0"/>
                  <a:cs typeface="Times New Roman" panose="02020603050405020304" pitchFamily="18" charset="0"/>
                </a:rPr>
                <a:t>Xpath</a:t>
              </a:r>
              <a:endParaRPr lang="en-US" dirty="0">
                <a:solidFill>
                  <a:schemeClr val="bg1"/>
                </a:solidFill>
                <a:latin typeface="FS PF BeauSans Pro" panose="02000500000000020004" pitchFamily="2" charset="0"/>
              </a:endParaRPr>
            </a:p>
          </p:txBody>
        </p:sp>
      </p:grpSp>
      <p:pic>
        <p:nvPicPr>
          <p:cNvPr id="17" name="Content Placeholder 3">
            <a:extLst>
              <a:ext uri="{FF2B5EF4-FFF2-40B4-BE49-F238E27FC236}">
                <a16:creationId xmlns:a16="http://schemas.microsoft.com/office/drawing/2014/main" id="{8E90DED4-64AF-493F-8007-15B2D5652578}"/>
              </a:ext>
            </a:extLst>
          </p:cNvPr>
          <p:cNvPicPr>
            <a:picLocks noChangeAspect="1"/>
          </p:cNvPicPr>
          <p:nvPr/>
        </p:nvPicPr>
        <p:blipFill>
          <a:blip r:embed="rId4"/>
          <a:stretch>
            <a:fillRect/>
          </a:stretch>
        </p:blipFill>
        <p:spPr>
          <a:xfrm>
            <a:off x="932781" y="1230310"/>
            <a:ext cx="7141571" cy="3786809"/>
          </a:xfrm>
          <a:prstGeom prst="rect">
            <a:avLst/>
          </a:prstGeom>
        </p:spPr>
      </p:pic>
    </p:spTree>
    <p:extLst>
      <p:ext uri="{BB962C8B-B14F-4D97-AF65-F5344CB8AC3E}">
        <p14:creationId xmlns:p14="http://schemas.microsoft.com/office/powerpoint/2010/main" val="4092844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5066547" cy="338554"/>
            <a:chOff x="797766" y="977087"/>
            <a:chExt cx="5066547"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2" y="977087"/>
              <a:ext cx="4763431" cy="338554"/>
            </a:xfrm>
            <a:prstGeom prst="rect">
              <a:avLst/>
            </a:prstGeom>
            <a:noFill/>
          </p:spPr>
          <p:txBody>
            <a:bodyPr wrap="square" rtlCol="0">
              <a:spAutoFit/>
            </a:bodyPr>
            <a:lstStyle/>
            <a:p>
              <a:pPr marL="0" indent="0">
                <a:buNone/>
              </a:pPr>
              <a:r>
                <a:rPr lang="en-US" sz="1600" b="1" dirty="0" err="1">
                  <a:latin typeface="FS PF BeauSans Pro" panose="02000500000000020004" pitchFamily="2" charset="0"/>
                </a:rPr>
                <a:t>Các</a:t>
              </a:r>
              <a:r>
                <a:rPr lang="en-US" sz="1600" b="1" dirty="0">
                  <a:latin typeface="FS PF BeauSans Pro" panose="02000500000000020004" pitchFamily="2" charset="0"/>
                </a:rPr>
                <a:t> </a:t>
              </a:r>
              <a:r>
                <a:rPr lang="en-US" sz="1600" b="1" dirty="0" err="1">
                  <a:latin typeface="FS PF BeauSans Pro" panose="02000500000000020004" pitchFamily="2" charset="0"/>
                </a:rPr>
                <a:t>kỹ</a:t>
              </a:r>
              <a:r>
                <a:rPr lang="en-US" sz="1600" b="1" dirty="0">
                  <a:latin typeface="FS PF BeauSans Pro" panose="02000500000000020004" pitchFamily="2" charset="0"/>
                </a:rPr>
                <a:t> </a:t>
              </a:r>
              <a:r>
                <a:rPr lang="en-US" sz="1600" b="1" dirty="0" err="1">
                  <a:latin typeface="FS PF BeauSans Pro" panose="02000500000000020004" pitchFamily="2" charset="0"/>
                </a:rPr>
                <a:t>thuật</a:t>
              </a:r>
              <a:r>
                <a:rPr lang="en-US" sz="1600" b="1" dirty="0">
                  <a:latin typeface="FS PF BeauSans Pro" panose="02000500000000020004" pitchFamily="2" charset="0"/>
                </a:rPr>
                <a:t> </a:t>
              </a:r>
              <a:r>
                <a:rPr lang="en-US" sz="1600" b="1" dirty="0" err="1">
                  <a:latin typeface="FS PF BeauSans Pro" panose="02000500000000020004" pitchFamily="2" charset="0"/>
                </a:rPr>
                <a:t>khác</a:t>
              </a:r>
              <a:r>
                <a:rPr lang="en-US" sz="1600" b="1" dirty="0">
                  <a:latin typeface="FS PF BeauSans Pro" panose="02000500000000020004" pitchFamily="2" charset="0"/>
                </a:rPr>
                <a:t> </a:t>
              </a:r>
              <a:r>
                <a:rPr lang="en-US" sz="1600" b="1" dirty="0" err="1">
                  <a:latin typeface="FS PF BeauSans Pro" panose="02000500000000020004" pitchFamily="2" charset="0"/>
                </a:rPr>
                <a:t>để</a:t>
              </a:r>
              <a:r>
                <a:rPr lang="en-US" sz="1600" b="1" dirty="0">
                  <a:latin typeface="FS PF BeauSans Pro" panose="02000500000000020004" pitchFamily="2" charset="0"/>
                </a:rPr>
                <a:t> </a:t>
              </a:r>
              <a:r>
                <a:rPr lang="en-US" sz="1600" b="1" dirty="0" err="1">
                  <a:latin typeface="FS PF BeauSans Pro" panose="02000500000000020004" pitchFamily="2" charset="0"/>
                </a:rPr>
                <a:t>tìm</a:t>
              </a:r>
              <a:r>
                <a:rPr lang="en-US" sz="1600" b="1" dirty="0">
                  <a:latin typeface="FS PF BeauSans Pro" panose="02000500000000020004" pitchFamily="2" charset="0"/>
                </a:rPr>
                <a:t> </a:t>
              </a:r>
              <a:r>
                <a:rPr lang="en-US" sz="1600" b="1" dirty="0" err="1">
                  <a:latin typeface="FS PF BeauSans Pro" panose="02000500000000020004" pitchFamily="2" charset="0"/>
                </a:rPr>
                <a:t>phần</a:t>
              </a:r>
              <a:r>
                <a:rPr lang="en-US" sz="1600" b="1" dirty="0">
                  <a:latin typeface="FS PF BeauSans Pro" panose="02000500000000020004" pitchFamily="2" charset="0"/>
                </a:rPr>
                <a:t> </a:t>
              </a:r>
              <a:r>
                <a:rPr lang="en-US" sz="1600" b="1" dirty="0" err="1">
                  <a:latin typeface="FS PF BeauSans Pro" panose="02000500000000020004" pitchFamily="2" charset="0"/>
                </a:rPr>
                <a:t>tử</a:t>
              </a:r>
              <a:r>
                <a:rPr lang="en-US" sz="1600" b="1" dirty="0">
                  <a:latin typeface="FS PF BeauSans Pro" panose="02000500000000020004" pitchFamily="2" charset="0"/>
                </a:rPr>
                <a:t> </a:t>
              </a:r>
              <a:r>
                <a:rPr lang="en-US" sz="1600" b="1" dirty="0" err="1">
                  <a:latin typeface="FS PF BeauSans Pro" panose="02000500000000020004" pitchFamily="2" charset="0"/>
                </a:rPr>
                <a:t>bằng</a:t>
              </a:r>
              <a:r>
                <a:rPr lang="en-US" sz="1600" b="1" dirty="0">
                  <a:latin typeface="FS PF BeauSans Pro" panose="02000500000000020004" pitchFamily="2" charset="0"/>
                </a:rPr>
                <a:t> XPath</a:t>
              </a:r>
              <a:endParaRPr lang="en-US" sz="1600" b="1" dirty="0">
                <a:solidFill>
                  <a:schemeClr val="tx1"/>
                </a:solidFill>
                <a:latin typeface="FS PF BeauSans Pro" panose="02000500000000020004" pitchFamily="2"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413744" cy="307777"/>
            </a:xfrm>
            <a:prstGeom prst="rect">
              <a:avLst/>
            </a:prstGeom>
            <a:noFill/>
          </p:spPr>
          <p:txBody>
            <a:bodyPr wrap="square" rtlCol="0">
              <a:spAutoFit/>
            </a:bodyPr>
            <a:lstStyle/>
            <a:p>
              <a:r>
                <a:rPr lang="en-US" i="1" dirty="0">
                  <a:solidFill>
                    <a:schemeClr val="bg1"/>
                  </a:solidFill>
                  <a:latin typeface="FS PF BeauSans Pro" panose="02000500000000020004" pitchFamily="2" charset="0"/>
                </a:rPr>
                <a:t>02 – </a:t>
              </a:r>
              <a:r>
                <a:rPr lang="en-US" i="1" dirty="0" err="1">
                  <a:solidFill>
                    <a:schemeClr val="bg1"/>
                  </a:solidFill>
                  <a:latin typeface="FS PF BeauSans Pro" panose="02000500000000020004" pitchFamily="2" charset="0"/>
                </a:rPr>
                <a:t>Các</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loại</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kiểm</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thử</a:t>
              </a:r>
              <a:endParaRPr lang="en-US" i="1" dirty="0">
                <a:solidFill>
                  <a:schemeClr val="bg1"/>
                </a:solidFill>
                <a:latin typeface="FS PF BeauSans Pro" panose="02000500000000020004" pitchFamily="2" charset="0"/>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FC352C48-428B-4258-A6CE-AC6A639C82E3}"/>
              </a:ext>
            </a:extLst>
          </p:cNvPr>
          <p:cNvGrpSpPr/>
          <p:nvPr/>
        </p:nvGrpSpPr>
        <p:grpSpPr>
          <a:xfrm>
            <a:off x="-180109" y="-27446"/>
            <a:ext cx="2870682" cy="505692"/>
            <a:chOff x="-180109" y="-1"/>
            <a:chExt cx="2870682" cy="505692"/>
          </a:xfrm>
        </p:grpSpPr>
        <p:sp>
          <p:nvSpPr>
            <p:cNvPr id="19" name="Rectangle: Diagonal Corners Snipped 18">
              <a:extLst>
                <a:ext uri="{FF2B5EF4-FFF2-40B4-BE49-F238E27FC236}">
                  <a16:creationId xmlns:a16="http://schemas.microsoft.com/office/drawing/2014/main" id="{D3CC5136-F52F-4F59-83D7-C1FCFE56EF21}"/>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0" name="TextBox 19">
              <a:extLst>
                <a:ext uri="{FF2B5EF4-FFF2-40B4-BE49-F238E27FC236}">
                  <a16:creationId xmlns:a16="http://schemas.microsoft.com/office/drawing/2014/main" id="{B6D24A6E-2C93-44B6-A2B7-6EAD32779F6C}"/>
                </a:ext>
              </a:extLst>
            </p:cNvPr>
            <p:cNvSpPr txBox="1"/>
            <p:nvPr/>
          </p:nvSpPr>
          <p:spPr>
            <a:xfrm>
              <a:off x="118947" y="126381"/>
              <a:ext cx="2413744" cy="307777"/>
            </a:xfrm>
            <a:prstGeom prst="rect">
              <a:avLst/>
            </a:prstGeom>
            <a:noFill/>
          </p:spPr>
          <p:txBody>
            <a:bodyPr wrap="square" rtlCol="0">
              <a:spAutoFit/>
            </a:bodyPr>
            <a:lstStyle/>
            <a:p>
              <a:pPr marL="0" indent="0">
                <a:buNone/>
              </a:pPr>
              <a:r>
                <a:rPr lang="en-US" i="1" dirty="0" err="1">
                  <a:solidFill>
                    <a:schemeClr val="bg1"/>
                  </a:solidFill>
                  <a:latin typeface="FS PF BeauSans Pro" panose="02000500000000020004" pitchFamily="2" charset="0"/>
                  <a:cs typeface="Times New Roman" panose="02020603050405020304" pitchFamily="18" charset="0"/>
                </a:rPr>
                <a:t>Xpath</a:t>
              </a:r>
              <a:endParaRPr lang="en-US" dirty="0">
                <a:solidFill>
                  <a:schemeClr val="bg1"/>
                </a:solidFill>
                <a:latin typeface="FS PF BeauSans Pro" panose="02000500000000020004" pitchFamily="2" charset="0"/>
              </a:endParaRPr>
            </a:p>
          </p:txBody>
        </p:sp>
      </p:grpSp>
      <p:sp>
        <p:nvSpPr>
          <p:cNvPr id="2" name="Rectangle 1">
            <a:extLst>
              <a:ext uri="{FF2B5EF4-FFF2-40B4-BE49-F238E27FC236}">
                <a16:creationId xmlns:a16="http://schemas.microsoft.com/office/drawing/2014/main" id="{C7AC963D-F3B8-4E8C-9E22-144CCD398879}"/>
              </a:ext>
            </a:extLst>
          </p:cNvPr>
          <p:cNvSpPr/>
          <p:nvPr/>
        </p:nvSpPr>
        <p:spPr>
          <a:xfrm>
            <a:off x="576264" y="1187633"/>
            <a:ext cx="7299510" cy="3806170"/>
          </a:xfrm>
          <a:prstGeom prst="rect">
            <a:avLst/>
          </a:prstGeom>
        </p:spPr>
        <p:txBody>
          <a:bodyPr wrap="square">
            <a:spAutoFit/>
          </a:bodyPr>
          <a:lstStyle/>
          <a:p>
            <a:pPr marL="285750" lvl="0" indent="-285750">
              <a:spcAft>
                <a:spcPts val="600"/>
              </a:spcAft>
              <a:buFont typeface="Arial" panose="020B0604020202020204" pitchFamily="34" charset="0"/>
              <a:buChar char="•"/>
            </a:pPr>
            <a:r>
              <a:rPr lang="en-US" sz="900" dirty="0">
                <a:latin typeface="FS PF BeauSans Pro" panose="02000500000000020004" pitchFamily="2" charset="0"/>
                <a:ea typeface="Trebuchet MS" panose="020B0703020202090204" pitchFamily="34" charset="0"/>
                <a:cs typeface="Times New Roman" panose="02020603050405020304" pitchFamily="18" charset="0"/>
              </a:rPr>
              <a:t>AND</a:t>
            </a:r>
            <a:r>
              <a:rPr lang="vi-VN" sz="900" dirty="0">
                <a:latin typeface="FS PF BeauSans Pro" panose="02000500000000020004" pitchFamily="2" charset="0"/>
                <a:ea typeface="Trebuchet MS" panose="020B0703020202090204" pitchFamily="34" charset="0"/>
                <a:cs typeface="Times New Roman" panose="02020603050405020304" pitchFamily="18" charset="0"/>
              </a:rPr>
              <a:t>, OR: </a:t>
            </a:r>
            <a:endParaRPr lang="en-VN" sz="900" dirty="0">
              <a:latin typeface="FS PF BeauSans Pro" panose="02000500000000020004" pitchFamily="2" charset="0"/>
              <a:ea typeface="Trebuchet MS" panose="020B0703020202090204" pitchFamily="34" charset="0"/>
              <a:cs typeface="Times New Roman" panose="02020603050405020304" pitchFamily="18" charset="0"/>
            </a:endParaRPr>
          </a:p>
          <a:p>
            <a:pPr marL="914400">
              <a:spcAft>
                <a:spcPts val="660"/>
              </a:spcAft>
            </a:pPr>
            <a:r>
              <a:rPr lang="en-US" sz="900" dirty="0">
                <a:latin typeface="FS PF BeauSans Pro" panose="02000500000000020004" pitchFamily="2" charset="0"/>
                <a:ea typeface="Trebuchet MS" panose="020B0703020202090204" pitchFamily="34" charset="0"/>
                <a:cs typeface="Times New Roman" panose="02020603050405020304" pitchFamily="18" charset="0"/>
              </a:rPr>
              <a:t>//*[@class=’nav-input’ and @name=’field-keywords’]</a:t>
            </a:r>
            <a:endParaRPr lang="en-VN" sz="900" dirty="0">
              <a:latin typeface="FS PF BeauSans Pro" panose="02000500000000020004" pitchFamily="2" charset="0"/>
              <a:ea typeface="Times New Roman" panose="02020603050405020304" pitchFamily="18" charset="0"/>
            </a:endParaRPr>
          </a:p>
          <a:p>
            <a:pPr marL="914400">
              <a:spcAft>
                <a:spcPts val="660"/>
              </a:spcAft>
            </a:pPr>
            <a:r>
              <a:rPr lang="en-US" sz="900" dirty="0">
                <a:latin typeface="FS PF BeauSans Pro" panose="02000500000000020004" pitchFamily="2" charset="0"/>
                <a:ea typeface="Trebuchet MS" panose="020B0703020202090204" pitchFamily="34" charset="0"/>
                <a:cs typeface="Times New Roman" panose="02020603050405020304" pitchFamily="18" charset="0"/>
              </a:rPr>
              <a:t>//*[@class=’nav-input’ or @name=’field-keywords’]</a:t>
            </a:r>
            <a:endParaRPr lang="en-VN" sz="900" dirty="0">
              <a:latin typeface="FS PF BeauSans Pro" panose="02000500000000020004" pitchFamily="2" charset="0"/>
              <a:ea typeface="Times New Roman" panose="02020603050405020304" pitchFamily="18" charset="0"/>
            </a:endParaRPr>
          </a:p>
          <a:p>
            <a:pPr marL="342900" lvl="0" indent="-342900">
              <a:spcAft>
                <a:spcPts val="600"/>
              </a:spcAft>
              <a:buFont typeface="Symbol" pitchFamily="2" charset="2"/>
              <a:buChar char=""/>
            </a:pPr>
            <a:r>
              <a:rPr lang="en-US" sz="900" dirty="0">
                <a:latin typeface="FS PF BeauSans Pro" panose="02000500000000020004" pitchFamily="2" charset="0"/>
                <a:ea typeface="Trebuchet MS" panose="020B0703020202090204" pitchFamily="34" charset="0"/>
                <a:cs typeface="Times New Roman" panose="02020603050405020304" pitchFamily="18" charset="0"/>
              </a:rPr>
              <a:t>Descendant (Con/</a:t>
            </a:r>
            <a:r>
              <a:rPr lang="en-US" sz="900" dirty="0" err="1">
                <a:latin typeface="FS PF BeauSans Pro" panose="02000500000000020004" pitchFamily="2" charset="0"/>
                <a:ea typeface="Trebuchet MS" panose="020B0703020202090204" pitchFamily="34" charset="0"/>
                <a:cs typeface="Times New Roman" panose="02020603050405020304" pitchFamily="18" charset="0"/>
              </a:rPr>
              <a:t>cháu</a:t>
            </a:r>
            <a:r>
              <a:rPr lang="en-US" sz="900" dirty="0">
                <a:latin typeface="FS PF BeauSans Pro" panose="02000500000000020004" pitchFamily="2" charset="0"/>
                <a:ea typeface="Trebuchet MS" panose="020B0703020202090204" pitchFamily="34" charset="0"/>
                <a:cs typeface="Times New Roman" panose="02020603050405020304" pitchFamily="18" charset="0"/>
              </a:rPr>
              <a:t>)</a:t>
            </a:r>
            <a:r>
              <a:rPr lang="vi-VN" sz="900" dirty="0">
                <a:latin typeface="FS PF BeauSans Pro" panose="02000500000000020004" pitchFamily="2" charset="0"/>
                <a:ea typeface="Trebuchet MS" panose="020B0703020202090204" pitchFamily="34" charset="0"/>
                <a:cs typeface="Times New Roman" panose="02020603050405020304" pitchFamily="18" charset="0"/>
              </a:rPr>
              <a:t>: </a:t>
            </a:r>
            <a:endParaRPr lang="en-VN" sz="900" dirty="0">
              <a:latin typeface="FS PF BeauSans Pro" panose="02000500000000020004" pitchFamily="2" charset="0"/>
              <a:ea typeface="Trebuchet MS" panose="020B0703020202090204" pitchFamily="34" charset="0"/>
              <a:cs typeface="Times New Roman" panose="02020603050405020304" pitchFamily="18" charset="0"/>
            </a:endParaRPr>
          </a:p>
          <a:p>
            <a:pPr marL="457200" indent="457200">
              <a:spcAft>
                <a:spcPts val="660"/>
              </a:spcAft>
            </a:pPr>
            <a:r>
              <a:rPr lang="en-US" sz="900" dirty="0">
                <a:latin typeface="FS PF BeauSans Pro" panose="02000500000000020004" pitchFamily="2" charset="0"/>
                <a:ea typeface="Trebuchet MS" panose="020B0703020202090204" pitchFamily="34" charset="0"/>
                <a:cs typeface="Times New Roman" panose="02020603050405020304" pitchFamily="18" charset="0"/>
              </a:rPr>
              <a:t>//div[@id=’</a:t>
            </a:r>
            <a:r>
              <a:rPr lang="en-US" sz="900" dirty="0" err="1">
                <a:latin typeface="FS PF BeauSans Pro" panose="02000500000000020004" pitchFamily="2" charset="0"/>
                <a:ea typeface="Trebuchet MS" panose="020B0703020202090204" pitchFamily="34" charset="0"/>
                <a:cs typeface="Times New Roman" panose="02020603050405020304" pitchFamily="18" charset="0"/>
              </a:rPr>
              <a:t>reg_form_box</a:t>
            </a:r>
            <a:r>
              <a:rPr lang="en-US" sz="900" dirty="0">
                <a:latin typeface="FS PF BeauSans Pro" panose="02000500000000020004" pitchFamily="2" charset="0"/>
                <a:ea typeface="Trebuchet MS" panose="020B0703020202090204" pitchFamily="34" charset="0"/>
                <a:cs typeface="Times New Roman" panose="02020603050405020304" pitchFamily="18" charset="0"/>
              </a:rPr>
              <a:t>’]//descendant::div</a:t>
            </a:r>
            <a:endParaRPr lang="en-VN" sz="900" dirty="0">
              <a:latin typeface="FS PF BeauSans Pro" panose="02000500000000020004" pitchFamily="2" charset="0"/>
              <a:ea typeface="Times New Roman" panose="02020603050405020304" pitchFamily="18" charset="0"/>
            </a:endParaRPr>
          </a:p>
          <a:p>
            <a:pPr marL="342900" lvl="0" indent="-342900">
              <a:spcAft>
                <a:spcPts val="600"/>
              </a:spcAft>
              <a:buFont typeface="Symbol" pitchFamily="2" charset="2"/>
              <a:buChar char=""/>
            </a:pPr>
            <a:r>
              <a:rPr lang="en-US" sz="900" dirty="0">
                <a:latin typeface="FS PF BeauSans Pro" panose="02000500000000020004" pitchFamily="2" charset="0"/>
                <a:ea typeface="Trebuchet MS" panose="020B0703020202090204" pitchFamily="34" charset="0"/>
                <a:cs typeface="Times New Roman" panose="02020603050405020304" pitchFamily="18" charset="0"/>
              </a:rPr>
              <a:t>Parent (cha)</a:t>
            </a:r>
            <a:r>
              <a:rPr lang="vi-VN" sz="900" dirty="0">
                <a:latin typeface="FS PF BeauSans Pro" panose="02000500000000020004" pitchFamily="2" charset="0"/>
                <a:ea typeface="Trebuchet MS" panose="020B0703020202090204" pitchFamily="34" charset="0"/>
                <a:cs typeface="Times New Roman" panose="02020603050405020304" pitchFamily="18" charset="0"/>
              </a:rPr>
              <a:t>: </a:t>
            </a:r>
            <a:endParaRPr lang="en-VN" sz="900" dirty="0">
              <a:latin typeface="FS PF BeauSans Pro" panose="02000500000000020004" pitchFamily="2" charset="0"/>
              <a:ea typeface="Trebuchet MS" panose="020B0703020202090204" pitchFamily="34" charset="0"/>
              <a:cs typeface="Times New Roman" panose="02020603050405020304" pitchFamily="18" charset="0"/>
            </a:endParaRPr>
          </a:p>
          <a:p>
            <a:pPr marL="685800" indent="457200">
              <a:spcAft>
                <a:spcPts val="660"/>
              </a:spcAft>
            </a:pPr>
            <a:r>
              <a:rPr lang="en-US" sz="900" dirty="0">
                <a:latin typeface="FS PF BeauSans Pro" panose="02000500000000020004" pitchFamily="2" charset="0"/>
                <a:ea typeface="Trebuchet MS" panose="020B0703020202090204" pitchFamily="34" charset="0"/>
                <a:cs typeface="Times New Roman" panose="02020603050405020304" pitchFamily="18" charset="0"/>
              </a:rPr>
              <a:t>//input[@name=’</a:t>
            </a:r>
            <a:r>
              <a:rPr lang="en-US" sz="900" dirty="0" err="1">
                <a:latin typeface="FS PF BeauSans Pro" panose="02000500000000020004" pitchFamily="2" charset="0"/>
                <a:ea typeface="Trebuchet MS" panose="020B0703020202090204" pitchFamily="34" charset="0"/>
                <a:cs typeface="Times New Roman" panose="02020603050405020304" pitchFamily="18" charset="0"/>
              </a:rPr>
              <a:t>firstname</a:t>
            </a:r>
            <a:r>
              <a:rPr lang="en-US" sz="900" dirty="0">
                <a:latin typeface="FS PF BeauSans Pro" panose="02000500000000020004" pitchFamily="2" charset="0"/>
                <a:ea typeface="Trebuchet MS" panose="020B0703020202090204" pitchFamily="34" charset="0"/>
                <a:cs typeface="Times New Roman" panose="02020603050405020304" pitchFamily="18" charset="0"/>
              </a:rPr>
              <a:t>’]//parent::div</a:t>
            </a:r>
            <a:endParaRPr lang="en-VN" sz="900" dirty="0">
              <a:latin typeface="FS PF BeauSans Pro" panose="02000500000000020004" pitchFamily="2" charset="0"/>
              <a:ea typeface="Times New Roman" panose="02020603050405020304" pitchFamily="18" charset="0"/>
            </a:endParaRPr>
          </a:p>
          <a:p>
            <a:pPr marL="342900" lvl="0" indent="-342900">
              <a:buFont typeface="Symbol" pitchFamily="2" charset="2"/>
              <a:buChar char=""/>
            </a:pPr>
            <a:r>
              <a:rPr lang="vi-VN" sz="900" dirty="0">
                <a:latin typeface="FS PF BeauSans Pro" panose="02000500000000020004" pitchFamily="2" charset="0"/>
                <a:ea typeface="Trebuchet MS" panose="020B0703020202090204" pitchFamily="34" charset="0"/>
                <a:cs typeface="Times New Roman" panose="02020603050405020304" pitchFamily="18" charset="0"/>
              </a:rPr>
              <a:t>Child</a:t>
            </a:r>
            <a:r>
              <a:rPr lang="en-US" sz="900" dirty="0">
                <a:latin typeface="FS PF BeauSans Pro" panose="02000500000000020004" pitchFamily="2" charset="0"/>
                <a:ea typeface="Trebuchet MS" panose="020B0703020202090204" pitchFamily="34" charset="0"/>
                <a:cs typeface="Times New Roman" panose="02020603050405020304" pitchFamily="18" charset="0"/>
              </a:rPr>
              <a:t> (con)</a:t>
            </a:r>
            <a:r>
              <a:rPr lang="vi-VN" sz="900" dirty="0">
                <a:latin typeface="FS PF BeauSans Pro" panose="02000500000000020004" pitchFamily="2" charset="0"/>
                <a:ea typeface="Trebuchet MS" panose="020B0703020202090204" pitchFamily="34" charset="0"/>
                <a:cs typeface="Times New Roman" panose="02020603050405020304" pitchFamily="18" charset="0"/>
              </a:rPr>
              <a:t>: </a:t>
            </a:r>
          </a:p>
          <a:p>
            <a:pPr lvl="2"/>
            <a:r>
              <a:rPr lang="en-US" sz="900" dirty="0">
                <a:latin typeface="FS PF BeauSans Pro" panose="02000500000000020004" pitchFamily="2" charset="0"/>
                <a:ea typeface="Trebuchet MS" panose="020B0703020202090204" pitchFamily="34" charset="0"/>
                <a:cs typeface="Times New Roman" panose="02020603050405020304" pitchFamily="18" charset="0"/>
              </a:rPr>
              <a:t>   //div[@id="parent"]/div[@class="child"]</a:t>
            </a:r>
          </a:p>
          <a:p>
            <a:pPr lvl="2"/>
            <a:endParaRPr lang="en-VN" sz="900" dirty="0">
              <a:latin typeface="FS PF BeauSans Pro" panose="02000500000000020004" pitchFamily="2" charset="0"/>
              <a:ea typeface="Trebuchet MS" panose="020B0703020202090204" pitchFamily="34" charset="0"/>
              <a:cs typeface="Times New Roman" panose="02020603050405020304" pitchFamily="18" charset="0"/>
            </a:endParaRPr>
          </a:p>
          <a:p>
            <a:pPr marL="342900" lvl="0" indent="-342900">
              <a:spcAft>
                <a:spcPts val="600"/>
              </a:spcAft>
              <a:buFont typeface="Symbol" pitchFamily="2" charset="2"/>
              <a:buChar char=""/>
            </a:pPr>
            <a:r>
              <a:rPr lang="vi-VN" sz="900" dirty="0">
                <a:latin typeface="FS PF BeauSans Pro" panose="02000500000000020004" pitchFamily="2" charset="0"/>
                <a:ea typeface="Trebuchet MS" panose="020B0703020202090204" pitchFamily="34" charset="0"/>
                <a:cs typeface="Times New Roman" panose="02020603050405020304" pitchFamily="18" charset="0"/>
              </a:rPr>
              <a:t>Following-sibling</a:t>
            </a:r>
            <a:r>
              <a:rPr lang="en-US" sz="900" dirty="0">
                <a:latin typeface="FS PF BeauSans Pro" panose="02000500000000020004" pitchFamily="2" charset="0"/>
                <a:ea typeface="Trebuchet MS" panose="020B0703020202090204" pitchFamily="34" charset="0"/>
                <a:cs typeface="Times New Roman" panose="02020603050405020304" pitchFamily="18" charset="0"/>
              </a:rPr>
              <a:t> (</a:t>
            </a:r>
            <a:r>
              <a:rPr lang="en-US" sz="900" dirty="0" err="1">
                <a:latin typeface="FS PF BeauSans Pro" panose="02000500000000020004" pitchFamily="2" charset="0"/>
                <a:ea typeface="Trebuchet MS" panose="020B0703020202090204" pitchFamily="34" charset="0"/>
                <a:cs typeface="Times New Roman" panose="02020603050405020304" pitchFamily="18" charset="0"/>
              </a:rPr>
              <a:t>em</a:t>
            </a:r>
            <a:r>
              <a:rPr lang="en-US" sz="900" dirty="0">
                <a:latin typeface="FS PF BeauSans Pro" panose="02000500000000020004" pitchFamily="2" charset="0"/>
                <a:ea typeface="Trebuchet MS" panose="020B0703020202090204" pitchFamily="34" charset="0"/>
                <a:cs typeface="Times New Roman" panose="02020603050405020304" pitchFamily="18" charset="0"/>
              </a:rPr>
              <a:t>)</a:t>
            </a:r>
            <a:endParaRPr lang="en-VN" sz="900" dirty="0">
              <a:latin typeface="FS PF BeauSans Pro" panose="02000500000000020004" pitchFamily="2" charset="0"/>
              <a:ea typeface="Times New Roman" panose="02020603050405020304" pitchFamily="18" charset="0"/>
            </a:endParaRPr>
          </a:p>
          <a:p>
            <a:pPr marL="1143000"/>
            <a:r>
              <a:rPr lang="en-US" sz="900" dirty="0">
                <a:latin typeface="FS PF BeauSans Pro" panose="02000500000000020004" pitchFamily="2" charset="0"/>
                <a:ea typeface="Trebuchet MS" panose="020B0703020202090204" pitchFamily="34" charset="0"/>
                <a:cs typeface="Times New Roman" panose="02020603050405020304" pitchFamily="18" charset="0"/>
              </a:rPr>
              <a:t>//div[@class=’</a:t>
            </a:r>
            <a:r>
              <a:rPr lang="en-US" sz="900" dirty="0" err="1">
                <a:latin typeface="FS PF BeauSans Pro" panose="02000500000000020004" pitchFamily="2" charset="0"/>
                <a:ea typeface="Trebuchet MS" panose="020B0703020202090204" pitchFamily="34" charset="0"/>
                <a:cs typeface="Times New Roman" panose="02020603050405020304" pitchFamily="18" charset="0"/>
              </a:rPr>
              <a:t>FPdoLc</a:t>
            </a:r>
            <a:r>
              <a:rPr lang="en-US" sz="900" dirty="0">
                <a:latin typeface="FS PF BeauSans Pro" panose="02000500000000020004" pitchFamily="2" charset="0"/>
                <a:ea typeface="Trebuchet MS" panose="020B0703020202090204" pitchFamily="34" charset="0"/>
                <a:cs typeface="Times New Roman" panose="02020603050405020304" pitchFamily="18" charset="0"/>
              </a:rPr>
              <a:t> tfB0Bf’]//following-sibling::input</a:t>
            </a:r>
          </a:p>
          <a:p>
            <a:pPr marL="1143000"/>
            <a:endParaRPr lang="en-VN" sz="900" dirty="0">
              <a:latin typeface="FS PF BeauSans Pro" panose="02000500000000020004" pitchFamily="2" charset="0"/>
              <a:ea typeface="Trebuchet MS" panose="020B0703020202090204" pitchFamily="34" charset="0"/>
              <a:cs typeface="Times New Roman" panose="02020603050405020304" pitchFamily="18" charset="0"/>
            </a:endParaRPr>
          </a:p>
          <a:p>
            <a:pPr marL="342900" lvl="0" indent="-342900">
              <a:buFont typeface="Symbol" pitchFamily="2" charset="2"/>
              <a:buChar char=""/>
            </a:pPr>
            <a:r>
              <a:rPr lang="vi-VN" sz="900" dirty="0">
                <a:latin typeface="FS PF BeauSans Pro" panose="02000500000000020004" pitchFamily="2" charset="0"/>
                <a:ea typeface="Trebuchet MS" panose="020B0703020202090204" pitchFamily="34" charset="0"/>
                <a:cs typeface="Times New Roman" panose="02020603050405020304" pitchFamily="18" charset="0"/>
              </a:rPr>
              <a:t>Preceding-sibling</a:t>
            </a:r>
            <a:r>
              <a:rPr lang="en-US" sz="900" dirty="0">
                <a:latin typeface="FS PF BeauSans Pro" panose="02000500000000020004" pitchFamily="2" charset="0"/>
                <a:ea typeface="Trebuchet MS" panose="020B0703020202090204" pitchFamily="34" charset="0"/>
                <a:cs typeface="Times New Roman" panose="02020603050405020304" pitchFamily="18" charset="0"/>
              </a:rPr>
              <a:t> (Anh/</a:t>
            </a:r>
            <a:r>
              <a:rPr lang="en-US" sz="900" dirty="0" err="1">
                <a:latin typeface="FS PF BeauSans Pro" panose="02000500000000020004" pitchFamily="2" charset="0"/>
                <a:ea typeface="Trebuchet MS" panose="020B0703020202090204" pitchFamily="34" charset="0"/>
                <a:cs typeface="Times New Roman" panose="02020603050405020304" pitchFamily="18" charset="0"/>
              </a:rPr>
              <a:t>chị</a:t>
            </a:r>
            <a:r>
              <a:rPr lang="en-US" sz="900" dirty="0">
                <a:latin typeface="FS PF BeauSans Pro" panose="02000500000000020004" pitchFamily="2" charset="0"/>
                <a:ea typeface="Trebuchet MS" panose="020B0703020202090204" pitchFamily="34" charset="0"/>
                <a:cs typeface="Times New Roman" panose="02020603050405020304" pitchFamily="18" charset="0"/>
              </a:rPr>
              <a:t>)</a:t>
            </a:r>
            <a:r>
              <a:rPr lang="vi-VN" sz="900" dirty="0">
                <a:latin typeface="FS PF BeauSans Pro" panose="02000500000000020004" pitchFamily="2" charset="0"/>
                <a:ea typeface="Trebuchet MS" panose="020B0703020202090204" pitchFamily="34" charset="0"/>
                <a:cs typeface="Times New Roman" panose="02020603050405020304" pitchFamily="18" charset="0"/>
              </a:rPr>
              <a:t>:</a:t>
            </a:r>
            <a:endParaRPr lang="en-VN" sz="900" dirty="0">
              <a:latin typeface="FS PF BeauSans Pro" panose="02000500000000020004" pitchFamily="2" charset="0"/>
              <a:ea typeface="Trebuchet MS" panose="020B0703020202090204" pitchFamily="34" charset="0"/>
              <a:cs typeface="Times New Roman" panose="02020603050405020304" pitchFamily="18" charset="0"/>
            </a:endParaRPr>
          </a:p>
          <a:p>
            <a:pPr marL="1143000"/>
            <a:r>
              <a:rPr lang="en-US" sz="900" dirty="0">
                <a:latin typeface="FS PF BeauSans Pro" panose="02000500000000020004" pitchFamily="2" charset="0"/>
                <a:ea typeface="Trebuchet MS" panose="020B0703020202090204" pitchFamily="34" charset="0"/>
                <a:cs typeface="Times New Roman" panose="02020603050405020304" pitchFamily="18" charset="0"/>
              </a:rPr>
              <a:t>//input[@name=’</a:t>
            </a:r>
            <a:r>
              <a:rPr lang="en-US" sz="900" dirty="0" err="1">
                <a:latin typeface="FS PF BeauSans Pro" panose="02000500000000020004" pitchFamily="2" charset="0"/>
                <a:ea typeface="Trebuchet MS" panose="020B0703020202090204" pitchFamily="34" charset="0"/>
                <a:cs typeface="Times New Roman" panose="02020603050405020304" pitchFamily="18" charset="0"/>
              </a:rPr>
              <a:t>btnI</a:t>
            </a:r>
            <a:r>
              <a:rPr lang="en-US" sz="900" dirty="0">
                <a:latin typeface="FS PF BeauSans Pro" panose="02000500000000020004" pitchFamily="2" charset="0"/>
                <a:ea typeface="Trebuchet MS" panose="020B0703020202090204" pitchFamily="34" charset="0"/>
                <a:cs typeface="Times New Roman" panose="02020603050405020304" pitchFamily="18" charset="0"/>
              </a:rPr>
              <a:t>’]//preceding-sibling::input[1]</a:t>
            </a:r>
            <a:endParaRPr lang="en-VN" sz="900" dirty="0">
              <a:latin typeface="FS PF BeauSans Pro" panose="02000500000000020004" pitchFamily="2" charset="0"/>
              <a:ea typeface="Trebuchet MS" panose="020B0703020202090204" pitchFamily="34" charset="0"/>
              <a:cs typeface="Times New Roman" panose="02020603050405020304" pitchFamily="18" charset="0"/>
            </a:endParaRPr>
          </a:p>
          <a:p>
            <a:pPr marL="342900" lvl="0" indent="-342900">
              <a:buFont typeface="Symbol" pitchFamily="2" charset="2"/>
              <a:buChar char=""/>
            </a:pPr>
            <a:r>
              <a:rPr lang="vi-VN" sz="900" dirty="0">
                <a:latin typeface="FS PF BeauSans Pro" panose="02000500000000020004" pitchFamily="2" charset="0"/>
                <a:ea typeface="Trebuchet MS" panose="020B0703020202090204" pitchFamily="34" charset="0"/>
                <a:cs typeface="Times New Roman" panose="02020603050405020304" pitchFamily="18" charset="0"/>
              </a:rPr>
              <a:t>text:</a:t>
            </a:r>
            <a:endParaRPr lang="en-VN" sz="900" dirty="0">
              <a:latin typeface="FS PF BeauSans Pro" panose="02000500000000020004" pitchFamily="2" charset="0"/>
              <a:ea typeface="Trebuchet MS" panose="020B0703020202090204" pitchFamily="34" charset="0"/>
              <a:cs typeface="Times New Roman" panose="02020603050405020304" pitchFamily="18" charset="0"/>
            </a:endParaRPr>
          </a:p>
          <a:p>
            <a:pPr marL="1143000"/>
            <a:r>
              <a:rPr lang="en-US" sz="900" dirty="0">
                <a:latin typeface="FS PF BeauSans Pro" panose="02000500000000020004" pitchFamily="2" charset="0"/>
                <a:ea typeface="Trebuchet MS" panose="020B0703020202090204" pitchFamily="34" charset="0"/>
                <a:cs typeface="Times New Roman" panose="02020603050405020304" pitchFamily="18" charset="0"/>
              </a:rPr>
              <a:t>//button[text()='Login' or @data-</a:t>
            </a:r>
            <a:r>
              <a:rPr lang="en-US" sz="900" dirty="0" err="1">
                <a:latin typeface="FS PF BeauSans Pro" panose="02000500000000020004" pitchFamily="2" charset="0"/>
                <a:ea typeface="Trebuchet MS" panose="020B0703020202090204" pitchFamily="34" charset="0"/>
                <a:cs typeface="Times New Roman" panose="02020603050405020304" pitchFamily="18" charset="0"/>
              </a:rPr>
              <a:t>qa</a:t>
            </a:r>
            <a:r>
              <a:rPr lang="en-US" sz="900" dirty="0">
                <a:latin typeface="FS PF BeauSans Pro" panose="02000500000000020004" pitchFamily="2" charset="0"/>
                <a:ea typeface="Trebuchet MS" panose="020B0703020202090204" pitchFamily="34" charset="0"/>
                <a:cs typeface="Times New Roman" panose="02020603050405020304" pitchFamily="18" charset="0"/>
              </a:rPr>
              <a:t>="login-button" ]</a:t>
            </a:r>
            <a:r>
              <a:rPr lang="en-US" sz="9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endParaRPr lang="en-VN" sz="9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endParaRPr>
          </a:p>
          <a:p>
            <a:pPr marL="342900" lvl="0" indent="-342900">
              <a:buFont typeface="Symbol" pitchFamily="2" charset="2"/>
              <a:buChar char=""/>
            </a:pPr>
            <a:r>
              <a:rPr lang="vi-VN" sz="900" dirty="0">
                <a:latin typeface="FS PF BeauSans Pro" panose="02000500000000020004" pitchFamily="2" charset="0"/>
                <a:ea typeface="Trebuchet MS" panose="020B0703020202090204" pitchFamily="34" charset="0"/>
                <a:cs typeface="Times New Roman" panose="02020603050405020304" pitchFamily="18" charset="0"/>
              </a:rPr>
              <a:t>Contains text:</a:t>
            </a:r>
            <a:endParaRPr lang="en-VN" sz="900" dirty="0">
              <a:latin typeface="FS PF BeauSans Pro" panose="02000500000000020004" pitchFamily="2" charset="0"/>
              <a:ea typeface="Trebuchet MS" panose="020B0703020202090204" pitchFamily="34" charset="0"/>
              <a:cs typeface="Times New Roman" panose="02020603050405020304" pitchFamily="18" charset="0"/>
            </a:endParaRPr>
          </a:p>
          <a:p>
            <a:pPr marL="1143000"/>
            <a:r>
              <a:rPr lang="en-US" sz="900" dirty="0">
                <a:latin typeface="FS PF BeauSans Pro" panose="02000500000000020004" pitchFamily="2" charset="0"/>
                <a:ea typeface="Trebuchet MS" panose="020B0703020202090204" pitchFamily="34" charset="0"/>
                <a:cs typeface="Times New Roman" panose="02020603050405020304" pitchFamily="18" charset="0"/>
              </a:rPr>
              <a:t>//button[contains(text(),'Login') or @data-</a:t>
            </a:r>
            <a:r>
              <a:rPr lang="en-US" sz="900" dirty="0" err="1">
                <a:latin typeface="FS PF BeauSans Pro" panose="02000500000000020004" pitchFamily="2" charset="0"/>
                <a:ea typeface="Trebuchet MS" panose="020B0703020202090204" pitchFamily="34" charset="0"/>
                <a:cs typeface="Times New Roman" panose="02020603050405020304" pitchFamily="18" charset="0"/>
              </a:rPr>
              <a:t>qa</a:t>
            </a:r>
            <a:r>
              <a:rPr lang="en-US" sz="900" dirty="0">
                <a:latin typeface="FS PF BeauSans Pro" panose="02000500000000020004" pitchFamily="2" charset="0"/>
                <a:ea typeface="Trebuchet MS" panose="020B0703020202090204" pitchFamily="34" charset="0"/>
                <a:cs typeface="Times New Roman" panose="02020603050405020304" pitchFamily="18" charset="0"/>
              </a:rPr>
              <a:t>="login-button" ]</a:t>
            </a:r>
          </a:p>
          <a:p>
            <a:pPr marL="1143000"/>
            <a:endParaRPr lang="en-US" sz="900" b="1" dirty="0">
              <a:solidFill>
                <a:srgbClr val="B6332E"/>
              </a:solidFill>
              <a:latin typeface="FS PF BeauSans Pro" panose="02000500000000020004" pitchFamily="2" charset="0"/>
              <a:cs typeface="Times New Roman" panose="02020603050405020304" pitchFamily="18" charset="0"/>
            </a:endParaRPr>
          </a:p>
          <a:p>
            <a:pPr marL="342900" indent="-342900">
              <a:buFont typeface="Symbol" pitchFamily="2" charset="2"/>
              <a:buChar char=""/>
            </a:pPr>
            <a:r>
              <a:rPr lang="vi-VN" sz="900" dirty="0">
                <a:latin typeface="FS PF BeauSans Pro" panose="02000500000000020004" pitchFamily="2" charset="0"/>
                <a:ea typeface="Trebuchet MS" panose="020B0703020202090204" pitchFamily="34" charset="0"/>
                <a:cs typeface="Times New Roman" panose="02020603050405020304" pitchFamily="18" charset="0"/>
              </a:rPr>
              <a:t>Contains attribute:</a:t>
            </a:r>
            <a:br>
              <a:rPr lang="vi-VN" sz="900" dirty="0">
                <a:latin typeface="FS PF BeauSans Pro" panose="02000500000000020004" pitchFamily="2" charset="0"/>
                <a:ea typeface="Trebuchet MS" panose="020B0703020202090204" pitchFamily="34" charset="0"/>
                <a:cs typeface="Times New Roman" panose="02020603050405020304" pitchFamily="18" charset="0"/>
              </a:rPr>
            </a:br>
            <a:r>
              <a:rPr lang="vi-VN" sz="900" dirty="0">
                <a:latin typeface="FS PF BeauSans Pro" panose="02000500000000020004" pitchFamily="2" charset="0"/>
                <a:ea typeface="Trebuchet MS" panose="020B0703020202090204" pitchFamily="34" charset="0"/>
                <a:cs typeface="Times New Roman" panose="02020603050405020304" pitchFamily="18" charset="0"/>
              </a:rPr>
              <a:t>	     //button[contains(@class,’submit’)]</a:t>
            </a:r>
          </a:p>
        </p:txBody>
      </p:sp>
    </p:spTree>
    <p:extLst>
      <p:ext uri="{BB962C8B-B14F-4D97-AF65-F5344CB8AC3E}">
        <p14:creationId xmlns:p14="http://schemas.microsoft.com/office/powerpoint/2010/main" val="2210051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5066547" cy="338554"/>
            <a:chOff x="797766" y="977087"/>
            <a:chExt cx="5066547"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2" y="977087"/>
              <a:ext cx="4763431" cy="338554"/>
            </a:xfrm>
            <a:prstGeom prst="rect">
              <a:avLst/>
            </a:prstGeom>
            <a:noFill/>
          </p:spPr>
          <p:txBody>
            <a:bodyPr wrap="square" rtlCol="0">
              <a:spAutoFit/>
            </a:bodyPr>
            <a:lstStyle/>
            <a:p>
              <a:pPr marL="0" indent="0">
                <a:buNone/>
              </a:pPr>
              <a:r>
                <a:rPr lang="en-US" sz="1600" b="1" dirty="0">
                  <a:latin typeface="FS PF BeauSans Pro" panose="02000500000000020004" pitchFamily="2" charset="0"/>
                </a:rPr>
                <a:t>CSS vs </a:t>
              </a:r>
              <a:r>
                <a:rPr lang="en-US" sz="1600" b="1" dirty="0" err="1">
                  <a:latin typeface="FS PF BeauSans Pro" panose="02000500000000020004" pitchFamily="2" charset="0"/>
                </a:rPr>
                <a:t>Xpath</a:t>
              </a:r>
              <a:endParaRPr lang="en-US" sz="1600" b="1" dirty="0">
                <a:solidFill>
                  <a:schemeClr val="tx1"/>
                </a:solidFill>
                <a:latin typeface="FS PF BeauSans Pro" panose="02000500000000020004" pitchFamily="2" charset="0"/>
              </a:endParaRP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413744" cy="307777"/>
            </a:xfrm>
            <a:prstGeom prst="rect">
              <a:avLst/>
            </a:prstGeom>
            <a:noFill/>
          </p:spPr>
          <p:txBody>
            <a:bodyPr wrap="square" rtlCol="0">
              <a:spAutoFit/>
            </a:bodyPr>
            <a:lstStyle/>
            <a:p>
              <a:r>
                <a:rPr lang="en-US" i="1" dirty="0">
                  <a:solidFill>
                    <a:schemeClr val="bg1"/>
                  </a:solidFill>
                  <a:latin typeface="FS PF BeauSans Pro" panose="02000500000000020004" pitchFamily="2" charset="0"/>
                </a:rPr>
                <a:t>02 – </a:t>
              </a:r>
              <a:r>
                <a:rPr lang="en-US" i="1" dirty="0" err="1">
                  <a:solidFill>
                    <a:schemeClr val="bg1"/>
                  </a:solidFill>
                  <a:latin typeface="FS PF BeauSans Pro" panose="02000500000000020004" pitchFamily="2" charset="0"/>
                </a:rPr>
                <a:t>Các</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loại</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kiểm</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thử</a:t>
              </a:r>
              <a:endParaRPr lang="en-US" i="1" dirty="0">
                <a:solidFill>
                  <a:schemeClr val="bg1"/>
                </a:solidFill>
                <a:latin typeface="FS PF BeauSans Pro" panose="02000500000000020004" pitchFamily="2" charset="0"/>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FC352C48-428B-4258-A6CE-AC6A639C82E3}"/>
              </a:ext>
            </a:extLst>
          </p:cNvPr>
          <p:cNvGrpSpPr/>
          <p:nvPr/>
        </p:nvGrpSpPr>
        <p:grpSpPr>
          <a:xfrm>
            <a:off x="-180109" y="-27446"/>
            <a:ext cx="2870682" cy="505692"/>
            <a:chOff x="-180109" y="-1"/>
            <a:chExt cx="2870682" cy="505692"/>
          </a:xfrm>
        </p:grpSpPr>
        <p:sp>
          <p:nvSpPr>
            <p:cNvPr id="19" name="Rectangle: Diagonal Corners Snipped 18">
              <a:extLst>
                <a:ext uri="{FF2B5EF4-FFF2-40B4-BE49-F238E27FC236}">
                  <a16:creationId xmlns:a16="http://schemas.microsoft.com/office/drawing/2014/main" id="{D3CC5136-F52F-4F59-83D7-C1FCFE56EF21}"/>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0" name="TextBox 19">
              <a:extLst>
                <a:ext uri="{FF2B5EF4-FFF2-40B4-BE49-F238E27FC236}">
                  <a16:creationId xmlns:a16="http://schemas.microsoft.com/office/drawing/2014/main" id="{B6D24A6E-2C93-44B6-A2B7-6EAD32779F6C}"/>
                </a:ext>
              </a:extLst>
            </p:cNvPr>
            <p:cNvSpPr txBox="1"/>
            <p:nvPr/>
          </p:nvSpPr>
          <p:spPr>
            <a:xfrm>
              <a:off x="118947" y="126381"/>
              <a:ext cx="2413744" cy="307777"/>
            </a:xfrm>
            <a:prstGeom prst="rect">
              <a:avLst/>
            </a:prstGeom>
            <a:noFill/>
          </p:spPr>
          <p:txBody>
            <a:bodyPr wrap="square" rtlCol="0">
              <a:spAutoFit/>
            </a:bodyPr>
            <a:lstStyle/>
            <a:p>
              <a:pPr marL="0" indent="0">
                <a:buNone/>
              </a:pPr>
              <a:r>
                <a:rPr lang="en-US" i="1" dirty="0" err="1">
                  <a:solidFill>
                    <a:schemeClr val="bg1"/>
                  </a:solidFill>
                  <a:latin typeface="FS PF BeauSans Pro" panose="02000500000000020004" pitchFamily="2" charset="0"/>
                  <a:cs typeface="Times New Roman" panose="02020603050405020304" pitchFamily="18" charset="0"/>
                </a:rPr>
                <a:t>Xpath</a:t>
              </a:r>
              <a:endParaRPr lang="en-US" dirty="0">
                <a:solidFill>
                  <a:schemeClr val="bg1"/>
                </a:solidFill>
                <a:latin typeface="FS PF BeauSans Pro" panose="02000500000000020004" pitchFamily="2" charset="0"/>
              </a:endParaRPr>
            </a:p>
          </p:txBody>
        </p:sp>
      </p:grpSp>
      <p:graphicFrame>
        <p:nvGraphicFramePr>
          <p:cNvPr id="21" name="Table 6">
            <a:extLst>
              <a:ext uri="{FF2B5EF4-FFF2-40B4-BE49-F238E27FC236}">
                <a16:creationId xmlns:a16="http://schemas.microsoft.com/office/drawing/2014/main" id="{8FBA4480-43A2-470B-8A76-4FA406216306}"/>
              </a:ext>
            </a:extLst>
          </p:cNvPr>
          <p:cNvGraphicFramePr>
            <a:graphicFrameLocks/>
          </p:cNvGraphicFramePr>
          <p:nvPr>
            <p:extLst>
              <p:ext uri="{D42A27DB-BD31-4B8C-83A1-F6EECF244321}">
                <p14:modId xmlns:p14="http://schemas.microsoft.com/office/powerpoint/2010/main" val="1434305440"/>
              </p:ext>
            </p:extLst>
          </p:nvPr>
        </p:nvGraphicFramePr>
        <p:xfrm>
          <a:off x="576263" y="1307950"/>
          <a:ext cx="8192124" cy="3428384"/>
        </p:xfrm>
        <a:graphic>
          <a:graphicData uri="http://schemas.openxmlformats.org/drawingml/2006/table">
            <a:tbl>
              <a:tblPr firstRow="1" bandRow="1">
                <a:tableStyleId>{5C22544A-7EE6-4342-B048-85BDC9FD1C3A}</a:tableStyleId>
              </a:tblPr>
              <a:tblGrid>
                <a:gridCol w="2730708">
                  <a:extLst>
                    <a:ext uri="{9D8B030D-6E8A-4147-A177-3AD203B41FA5}">
                      <a16:colId xmlns:a16="http://schemas.microsoft.com/office/drawing/2014/main" val="3168190462"/>
                    </a:ext>
                  </a:extLst>
                </a:gridCol>
                <a:gridCol w="2730708">
                  <a:extLst>
                    <a:ext uri="{9D8B030D-6E8A-4147-A177-3AD203B41FA5}">
                      <a16:colId xmlns:a16="http://schemas.microsoft.com/office/drawing/2014/main" val="3386343873"/>
                    </a:ext>
                  </a:extLst>
                </a:gridCol>
                <a:gridCol w="2730708">
                  <a:extLst>
                    <a:ext uri="{9D8B030D-6E8A-4147-A177-3AD203B41FA5}">
                      <a16:colId xmlns:a16="http://schemas.microsoft.com/office/drawing/2014/main" val="1516001238"/>
                    </a:ext>
                  </a:extLst>
                </a:gridCol>
              </a:tblGrid>
              <a:tr h="269238">
                <a:tc>
                  <a:txBody>
                    <a:bodyPr/>
                    <a:lstStyle/>
                    <a:p>
                      <a:pPr fontAlgn="b"/>
                      <a:r>
                        <a:rPr lang="en-US" sz="1600" b="1" dirty="0">
                          <a:solidFill>
                            <a:schemeClr val="bg1"/>
                          </a:solidFill>
                          <a:effectLst/>
                          <a:latin typeface="FS PF BeauSans Pro" panose="02000500000000020004" pitchFamily="2" charset="0"/>
                        </a:rPr>
                        <a:t>Element Type</a:t>
                      </a:r>
                    </a:p>
                  </a:txBody>
                  <a:tcPr marL="48891" marR="48891" marT="24446" marB="24446" anchor="b"/>
                </a:tc>
                <a:tc>
                  <a:txBody>
                    <a:bodyPr/>
                    <a:lstStyle/>
                    <a:p>
                      <a:pPr fontAlgn="b"/>
                      <a:r>
                        <a:rPr lang="en-US" sz="1600" b="1" dirty="0">
                          <a:solidFill>
                            <a:schemeClr val="bg1"/>
                          </a:solidFill>
                          <a:effectLst/>
                          <a:latin typeface="FS PF BeauSans Pro" panose="02000500000000020004" pitchFamily="2" charset="0"/>
                        </a:rPr>
                        <a:t>CSS Selector Syntax</a:t>
                      </a:r>
                    </a:p>
                  </a:txBody>
                  <a:tcPr marL="48891" marR="48891" marT="24446" marB="24446" anchor="b"/>
                </a:tc>
                <a:tc>
                  <a:txBody>
                    <a:bodyPr/>
                    <a:lstStyle/>
                    <a:p>
                      <a:pPr fontAlgn="b"/>
                      <a:r>
                        <a:rPr lang="en-US" sz="1600" b="1" dirty="0">
                          <a:solidFill>
                            <a:schemeClr val="bg1"/>
                          </a:solidFill>
                          <a:effectLst/>
                          <a:latin typeface="FS PF BeauSans Pro" panose="02000500000000020004" pitchFamily="2" charset="0"/>
                        </a:rPr>
                        <a:t>XPath Syntax</a:t>
                      </a:r>
                    </a:p>
                  </a:txBody>
                  <a:tcPr marL="48891" marR="48891" marT="24446" marB="24446" anchor="b"/>
                </a:tc>
                <a:extLst>
                  <a:ext uri="{0D108BD9-81ED-4DB2-BD59-A6C34878D82A}">
                    <a16:rowId xmlns:a16="http://schemas.microsoft.com/office/drawing/2014/main" val="2841948085"/>
                  </a:ext>
                </a:extLst>
              </a:tr>
              <a:tr h="241204">
                <a:tc>
                  <a:txBody>
                    <a:bodyPr/>
                    <a:lstStyle/>
                    <a:p>
                      <a:pPr fontAlgn="base"/>
                      <a:r>
                        <a:rPr lang="en-US" sz="1200" dirty="0">
                          <a:solidFill>
                            <a:schemeClr val="tx1"/>
                          </a:solidFill>
                          <a:effectLst/>
                          <a:latin typeface="FS PF BeauSans Pro" panose="02000500000000020004" pitchFamily="2" charset="0"/>
                        </a:rPr>
                        <a:t>ID</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a:t>
                      </a:r>
                      <a:r>
                        <a:rPr lang="en-US" sz="1200" dirty="0" err="1">
                          <a:solidFill>
                            <a:schemeClr val="tx1"/>
                          </a:solidFill>
                          <a:effectLst/>
                          <a:latin typeface="FS PF BeauSans Pro" panose="02000500000000020004" pitchFamily="2" charset="0"/>
                        </a:rPr>
                        <a:t>elementID</a:t>
                      </a:r>
                      <a:endParaRPr lang="en-US" sz="1200" dirty="0">
                        <a:solidFill>
                          <a:schemeClr val="tx1"/>
                        </a:solidFill>
                        <a:effectLst/>
                        <a:latin typeface="FS PF BeauSans Pro" panose="02000500000000020004" pitchFamily="2" charset="0"/>
                      </a:endParaRP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//*[@id="</a:t>
                      </a:r>
                      <a:r>
                        <a:rPr lang="en-US" sz="1200" dirty="0" err="1">
                          <a:solidFill>
                            <a:schemeClr val="tx1"/>
                          </a:solidFill>
                          <a:effectLst/>
                          <a:latin typeface="FS PF BeauSans Pro" panose="02000500000000020004" pitchFamily="2" charset="0"/>
                        </a:rPr>
                        <a:t>elementID</a:t>
                      </a:r>
                      <a:r>
                        <a:rPr lang="en-US" sz="1200" dirty="0">
                          <a:solidFill>
                            <a:schemeClr val="tx1"/>
                          </a:solidFill>
                          <a:effectLst/>
                          <a:latin typeface="FS PF BeauSans Pro" panose="02000500000000020004" pitchFamily="2" charset="0"/>
                        </a:rPr>
                        <a:t>"]</a:t>
                      </a:r>
                    </a:p>
                  </a:txBody>
                  <a:tcPr marL="48891" marR="48891" marT="24446" marB="24446" anchor="ctr"/>
                </a:tc>
                <a:extLst>
                  <a:ext uri="{0D108BD9-81ED-4DB2-BD59-A6C34878D82A}">
                    <a16:rowId xmlns:a16="http://schemas.microsoft.com/office/drawing/2014/main" val="3958808157"/>
                  </a:ext>
                </a:extLst>
              </a:tr>
              <a:tr h="241204">
                <a:tc>
                  <a:txBody>
                    <a:bodyPr/>
                    <a:lstStyle/>
                    <a:p>
                      <a:pPr fontAlgn="base"/>
                      <a:r>
                        <a:rPr lang="en-US" sz="1200" dirty="0">
                          <a:solidFill>
                            <a:schemeClr val="tx1"/>
                          </a:solidFill>
                          <a:effectLst/>
                          <a:latin typeface="FS PF BeauSans Pro" panose="02000500000000020004" pitchFamily="2" charset="0"/>
                        </a:rPr>
                        <a:t>Class Name</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a:t>
                      </a:r>
                      <a:r>
                        <a:rPr lang="en-US" sz="1200" dirty="0" err="1">
                          <a:solidFill>
                            <a:schemeClr val="tx1"/>
                          </a:solidFill>
                          <a:effectLst/>
                          <a:latin typeface="FS PF BeauSans Pro" panose="02000500000000020004" pitchFamily="2" charset="0"/>
                        </a:rPr>
                        <a:t>className</a:t>
                      </a:r>
                      <a:endParaRPr lang="en-US" sz="1200" dirty="0">
                        <a:solidFill>
                          <a:schemeClr val="tx1"/>
                        </a:solidFill>
                        <a:effectLst/>
                        <a:latin typeface="FS PF BeauSans Pro" panose="02000500000000020004" pitchFamily="2" charset="0"/>
                      </a:endParaRP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//*[contains(@class, '</a:t>
                      </a:r>
                      <a:r>
                        <a:rPr lang="en-US" sz="1200" dirty="0" err="1">
                          <a:solidFill>
                            <a:schemeClr val="tx1"/>
                          </a:solidFill>
                          <a:effectLst/>
                          <a:latin typeface="FS PF BeauSans Pro" panose="02000500000000020004" pitchFamily="2" charset="0"/>
                        </a:rPr>
                        <a:t>className</a:t>
                      </a:r>
                      <a:r>
                        <a:rPr lang="en-US" sz="1200" dirty="0">
                          <a:solidFill>
                            <a:schemeClr val="tx1"/>
                          </a:solidFill>
                          <a:effectLst/>
                          <a:latin typeface="FS PF BeauSans Pro" panose="02000500000000020004" pitchFamily="2" charset="0"/>
                        </a:rPr>
                        <a:t>')]</a:t>
                      </a:r>
                    </a:p>
                  </a:txBody>
                  <a:tcPr marL="48891" marR="48891" marT="24446" marB="24446" anchor="ctr"/>
                </a:tc>
                <a:extLst>
                  <a:ext uri="{0D108BD9-81ED-4DB2-BD59-A6C34878D82A}">
                    <a16:rowId xmlns:a16="http://schemas.microsoft.com/office/drawing/2014/main" val="2811602488"/>
                  </a:ext>
                </a:extLst>
              </a:tr>
              <a:tr h="241204">
                <a:tc>
                  <a:txBody>
                    <a:bodyPr/>
                    <a:lstStyle/>
                    <a:p>
                      <a:pPr fontAlgn="base"/>
                      <a:r>
                        <a:rPr lang="en-US" sz="1200" dirty="0">
                          <a:solidFill>
                            <a:schemeClr val="tx1"/>
                          </a:solidFill>
                          <a:effectLst/>
                          <a:latin typeface="FS PF BeauSans Pro" panose="02000500000000020004" pitchFamily="2" charset="0"/>
                        </a:rPr>
                        <a:t>Tag Name</a:t>
                      </a:r>
                    </a:p>
                  </a:txBody>
                  <a:tcPr marL="48891" marR="48891" marT="24446" marB="24446" anchor="ctr"/>
                </a:tc>
                <a:tc>
                  <a:txBody>
                    <a:bodyPr/>
                    <a:lstStyle/>
                    <a:p>
                      <a:pPr fontAlgn="base"/>
                      <a:r>
                        <a:rPr lang="en-US" sz="1200" dirty="0" err="1">
                          <a:solidFill>
                            <a:schemeClr val="tx1"/>
                          </a:solidFill>
                          <a:effectLst/>
                          <a:latin typeface="FS PF BeauSans Pro" panose="02000500000000020004" pitchFamily="2" charset="0"/>
                        </a:rPr>
                        <a:t>tagName</a:t>
                      </a:r>
                      <a:endParaRPr lang="en-US" sz="1200" dirty="0">
                        <a:solidFill>
                          <a:schemeClr val="tx1"/>
                        </a:solidFill>
                        <a:effectLst/>
                        <a:latin typeface="FS PF BeauSans Pro" panose="02000500000000020004" pitchFamily="2" charset="0"/>
                      </a:endParaRP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a:t>
                      </a:r>
                      <a:r>
                        <a:rPr lang="en-US" sz="1200" dirty="0" err="1">
                          <a:solidFill>
                            <a:schemeClr val="tx1"/>
                          </a:solidFill>
                          <a:effectLst/>
                          <a:latin typeface="FS PF BeauSans Pro" panose="02000500000000020004" pitchFamily="2" charset="0"/>
                        </a:rPr>
                        <a:t>tagName</a:t>
                      </a:r>
                      <a:endParaRPr lang="en-US" sz="1200" dirty="0">
                        <a:solidFill>
                          <a:schemeClr val="tx1"/>
                        </a:solidFill>
                        <a:effectLst/>
                        <a:latin typeface="FS PF BeauSans Pro" panose="02000500000000020004" pitchFamily="2" charset="0"/>
                      </a:endParaRPr>
                    </a:p>
                  </a:txBody>
                  <a:tcPr marL="48891" marR="48891" marT="24446" marB="24446" anchor="ctr"/>
                </a:tc>
                <a:extLst>
                  <a:ext uri="{0D108BD9-81ED-4DB2-BD59-A6C34878D82A}">
                    <a16:rowId xmlns:a16="http://schemas.microsoft.com/office/drawing/2014/main" val="947337044"/>
                  </a:ext>
                </a:extLst>
              </a:tr>
              <a:tr h="241204">
                <a:tc>
                  <a:txBody>
                    <a:bodyPr/>
                    <a:lstStyle/>
                    <a:p>
                      <a:pPr fontAlgn="base"/>
                      <a:r>
                        <a:rPr lang="en-US" sz="1200" dirty="0">
                          <a:solidFill>
                            <a:schemeClr val="tx1"/>
                          </a:solidFill>
                          <a:effectLst/>
                          <a:latin typeface="FS PF BeauSans Pro" panose="02000500000000020004" pitchFamily="2" charset="0"/>
                        </a:rPr>
                        <a:t>Attribute</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[attribute=value]</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//*[@attribute="value"]</a:t>
                      </a:r>
                    </a:p>
                  </a:txBody>
                  <a:tcPr marL="48891" marR="48891" marT="24446" marB="24446" anchor="ctr"/>
                </a:tc>
                <a:extLst>
                  <a:ext uri="{0D108BD9-81ED-4DB2-BD59-A6C34878D82A}">
                    <a16:rowId xmlns:a16="http://schemas.microsoft.com/office/drawing/2014/main" val="1539415969"/>
                  </a:ext>
                </a:extLst>
              </a:tr>
              <a:tr h="241204">
                <a:tc>
                  <a:txBody>
                    <a:bodyPr/>
                    <a:lstStyle/>
                    <a:p>
                      <a:pPr fontAlgn="base"/>
                      <a:r>
                        <a:rPr lang="en-US" sz="1200" dirty="0">
                          <a:solidFill>
                            <a:schemeClr val="tx1"/>
                          </a:solidFill>
                          <a:effectLst/>
                          <a:latin typeface="FS PF BeauSans Pro" panose="02000500000000020004" pitchFamily="2" charset="0"/>
                        </a:rPr>
                        <a:t>Multiple</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element1, element2</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//element1 | //element2</a:t>
                      </a:r>
                    </a:p>
                  </a:txBody>
                  <a:tcPr marL="48891" marR="48891" marT="24446" marB="24446" anchor="ctr"/>
                </a:tc>
                <a:extLst>
                  <a:ext uri="{0D108BD9-81ED-4DB2-BD59-A6C34878D82A}">
                    <a16:rowId xmlns:a16="http://schemas.microsoft.com/office/drawing/2014/main" val="2810183394"/>
                  </a:ext>
                </a:extLst>
              </a:tr>
              <a:tr h="241204">
                <a:tc>
                  <a:txBody>
                    <a:bodyPr/>
                    <a:lstStyle/>
                    <a:p>
                      <a:pPr fontAlgn="base"/>
                      <a:r>
                        <a:rPr lang="en-US" sz="1200" dirty="0">
                          <a:solidFill>
                            <a:schemeClr val="tx1"/>
                          </a:solidFill>
                          <a:effectLst/>
                          <a:latin typeface="FS PF BeauSans Pro" panose="02000500000000020004" pitchFamily="2" charset="0"/>
                        </a:rPr>
                        <a:t>Child</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parent &gt; child</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//parent/child</a:t>
                      </a:r>
                    </a:p>
                  </a:txBody>
                  <a:tcPr marL="48891" marR="48891" marT="24446" marB="24446" anchor="ctr"/>
                </a:tc>
                <a:extLst>
                  <a:ext uri="{0D108BD9-81ED-4DB2-BD59-A6C34878D82A}">
                    <a16:rowId xmlns:a16="http://schemas.microsoft.com/office/drawing/2014/main" val="1774607202"/>
                  </a:ext>
                </a:extLst>
              </a:tr>
              <a:tr h="241204">
                <a:tc>
                  <a:txBody>
                    <a:bodyPr/>
                    <a:lstStyle/>
                    <a:p>
                      <a:pPr fontAlgn="base"/>
                      <a:r>
                        <a:rPr lang="en-US" sz="1200" dirty="0">
                          <a:solidFill>
                            <a:schemeClr val="tx1"/>
                          </a:solidFill>
                          <a:effectLst/>
                          <a:latin typeface="FS PF BeauSans Pro" panose="02000500000000020004" pitchFamily="2" charset="0"/>
                        </a:rPr>
                        <a:t>Descendant</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ancestor descendant</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//ancestor//descendant</a:t>
                      </a:r>
                    </a:p>
                  </a:txBody>
                  <a:tcPr marL="48891" marR="48891" marT="24446" marB="24446" anchor="ctr"/>
                </a:tc>
                <a:extLst>
                  <a:ext uri="{0D108BD9-81ED-4DB2-BD59-A6C34878D82A}">
                    <a16:rowId xmlns:a16="http://schemas.microsoft.com/office/drawing/2014/main" val="2700646145"/>
                  </a:ext>
                </a:extLst>
              </a:tr>
              <a:tr h="241204">
                <a:tc>
                  <a:txBody>
                    <a:bodyPr/>
                    <a:lstStyle/>
                    <a:p>
                      <a:pPr fontAlgn="base"/>
                      <a:r>
                        <a:rPr lang="en-US" sz="1200" dirty="0">
                          <a:solidFill>
                            <a:schemeClr val="tx1"/>
                          </a:solidFill>
                          <a:effectLst/>
                          <a:latin typeface="FS PF BeauSans Pro" panose="02000500000000020004" pitchFamily="2" charset="0"/>
                        </a:rPr>
                        <a:t>Attribute Value Starts With</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[attribute^=value]</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//*[starts-with(@attribute, 'value')]</a:t>
                      </a:r>
                    </a:p>
                  </a:txBody>
                  <a:tcPr marL="48891" marR="48891" marT="24446" marB="24446" anchor="ctr"/>
                </a:tc>
                <a:extLst>
                  <a:ext uri="{0D108BD9-81ED-4DB2-BD59-A6C34878D82A}">
                    <a16:rowId xmlns:a16="http://schemas.microsoft.com/office/drawing/2014/main" val="742907546"/>
                  </a:ext>
                </a:extLst>
              </a:tr>
              <a:tr h="241204">
                <a:tc>
                  <a:txBody>
                    <a:bodyPr/>
                    <a:lstStyle/>
                    <a:p>
                      <a:pPr fontAlgn="base"/>
                      <a:r>
                        <a:rPr lang="en-US" sz="1200" dirty="0">
                          <a:solidFill>
                            <a:schemeClr val="tx1"/>
                          </a:solidFill>
                          <a:effectLst/>
                          <a:latin typeface="FS PF BeauSans Pro" panose="02000500000000020004" pitchFamily="2" charset="0"/>
                        </a:rPr>
                        <a:t>Attribute Value Ends With</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[attribute$=value]</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//*[ends-with(@attribute, 'value')]</a:t>
                      </a:r>
                    </a:p>
                  </a:txBody>
                  <a:tcPr marL="48891" marR="48891" marT="24446" marB="24446" anchor="ctr"/>
                </a:tc>
                <a:extLst>
                  <a:ext uri="{0D108BD9-81ED-4DB2-BD59-A6C34878D82A}">
                    <a16:rowId xmlns:a16="http://schemas.microsoft.com/office/drawing/2014/main" val="2786725165"/>
                  </a:ext>
                </a:extLst>
              </a:tr>
              <a:tr h="241204">
                <a:tc>
                  <a:txBody>
                    <a:bodyPr/>
                    <a:lstStyle/>
                    <a:p>
                      <a:pPr fontAlgn="base"/>
                      <a:r>
                        <a:rPr lang="en-US" sz="1200" dirty="0">
                          <a:solidFill>
                            <a:schemeClr val="tx1"/>
                          </a:solidFill>
                          <a:effectLst/>
                          <a:latin typeface="FS PF BeauSans Pro" panose="02000500000000020004" pitchFamily="2" charset="0"/>
                        </a:rPr>
                        <a:t>Attribute Value Contains</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[attribute*=value]</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//*[contains(@attribute, 'value')]</a:t>
                      </a:r>
                    </a:p>
                  </a:txBody>
                  <a:tcPr marL="48891" marR="48891" marT="24446" marB="24446" anchor="ctr"/>
                </a:tc>
                <a:extLst>
                  <a:ext uri="{0D108BD9-81ED-4DB2-BD59-A6C34878D82A}">
                    <a16:rowId xmlns:a16="http://schemas.microsoft.com/office/drawing/2014/main" val="3389683651"/>
                  </a:ext>
                </a:extLst>
              </a:tr>
              <a:tr h="241204">
                <a:tc>
                  <a:txBody>
                    <a:bodyPr/>
                    <a:lstStyle/>
                    <a:p>
                      <a:pPr fontAlgn="base"/>
                      <a:r>
                        <a:rPr lang="en-US" sz="1200" dirty="0">
                          <a:solidFill>
                            <a:schemeClr val="tx1"/>
                          </a:solidFill>
                          <a:effectLst/>
                          <a:latin typeface="FS PF BeauSans Pro" panose="02000500000000020004" pitchFamily="2" charset="0"/>
                        </a:rPr>
                        <a:t>Nth Child</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:nth-child(n)</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//*[position() = n]</a:t>
                      </a:r>
                    </a:p>
                  </a:txBody>
                  <a:tcPr marL="48891" marR="48891" marT="24446" marB="24446" anchor="ctr"/>
                </a:tc>
                <a:extLst>
                  <a:ext uri="{0D108BD9-81ED-4DB2-BD59-A6C34878D82A}">
                    <a16:rowId xmlns:a16="http://schemas.microsoft.com/office/drawing/2014/main" val="4114176967"/>
                  </a:ext>
                </a:extLst>
              </a:tr>
              <a:tr h="241204">
                <a:tc>
                  <a:txBody>
                    <a:bodyPr/>
                    <a:lstStyle/>
                    <a:p>
                      <a:pPr fontAlgn="base"/>
                      <a:r>
                        <a:rPr lang="en-US" sz="1200" dirty="0">
                          <a:solidFill>
                            <a:schemeClr val="tx1"/>
                          </a:solidFill>
                          <a:effectLst/>
                          <a:latin typeface="FS PF BeauSans Pro" panose="02000500000000020004" pitchFamily="2" charset="0"/>
                        </a:rPr>
                        <a:t>First Child</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:first-child</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//*[position() = 1]</a:t>
                      </a:r>
                    </a:p>
                  </a:txBody>
                  <a:tcPr marL="48891" marR="48891" marT="24446" marB="24446" anchor="ctr"/>
                </a:tc>
                <a:extLst>
                  <a:ext uri="{0D108BD9-81ED-4DB2-BD59-A6C34878D82A}">
                    <a16:rowId xmlns:a16="http://schemas.microsoft.com/office/drawing/2014/main" val="1675279980"/>
                  </a:ext>
                </a:extLst>
              </a:tr>
              <a:tr h="241204">
                <a:tc>
                  <a:txBody>
                    <a:bodyPr/>
                    <a:lstStyle/>
                    <a:p>
                      <a:pPr fontAlgn="base"/>
                      <a:r>
                        <a:rPr lang="en-US" sz="1200" dirty="0">
                          <a:solidFill>
                            <a:schemeClr val="tx1"/>
                          </a:solidFill>
                          <a:effectLst/>
                          <a:latin typeface="FS PF BeauSans Pro" panose="02000500000000020004" pitchFamily="2" charset="0"/>
                        </a:rPr>
                        <a:t>Last Child</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:last-child</a:t>
                      </a:r>
                    </a:p>
                  </a:txBody>
                  <a:tcPr marL="48891" marR="48891" marT="24446" marB="24446" anchor="ctr"/>
                </a:tc>
                <a:tc>
                  <a:txBody>
                    <a:bodyPr/>
                    <a:lstStyle/>
                    <a:p>
                      <a:pPr fontAlgn="base"/>
                      <a:r>
                        <a:rPr lang="en-US" sz="1200" dirty="0">
                          <a:solidFill>
                            <a:schemeClr val="tx1"/>
                          </a:solidFill>
                          <a:effectLst/>
                          <a:latin typeface="FS PF BeauSans Pro" panose="02000500000000020004" pitchFamily="2" charset="0"/>
                        </a:rPr>
                        <a:t>//*[position() = last()]</a:t>
                      </a:r>
                    </a:p>
                  </a:txBody>
                  <a:tcPr marL="48891" marR="48891" marT="24446" marB="24446" anchor="ctr"/>
                </a:tc>
                <a:extLst>
                  <a:ext uri="{0D108BD9-81ED-4DB2-BD59-A6C34878D82A}">
                    <a16:rowId xmlns:a16="http://schemas.microsoft.com/office/drawing/2014/main" val="3941167174"/>
                  </a:ext>
                </a:extLst>
              </a:tr>
            </a:tbl>
          </a:graphicData>
        </a:graphic>
      </p:graphicFrame>
    </p:spTree>
    <p:extLst>
      <p:ext uri="{BB962C8B-B14F-4D97-AF65-F5344CB8AC3E}">
        <p14:creationId xmlns:p14="http://schemas.microsoft.com/office/powerpoint/2010/main" val="2879173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2765481"/>
            <a:ext cx="7743804" cy="1022100"/>
          </a:xfrm>
          <a:prstGeom prst="rect">
            <a:avLst/>
          </a:prstGeom>
        </p:spPr>
        <p:txBody>
          <a:bodyPr spcFirstLastPara="1" wrap="square" lIns="91425" tIns="91425" rIns="91425" bIns="91425" anchor="ctr" anchorCtr="0">
            <a:noAutofit/>
          </a:bodyPr>
          <a:lstStyle/>
          <a:p>
            <a:pPr lvl="0"/>
            <a:r>
              <a:rPr lang="en-US" sz="3000" dirty="0" err="1">
                <a:solidFill>
                  <a:schemeClr val="accent1"/>
                </a:solidFill>
              </a:rPr>
              <a:t>Các</a:t>
            </a:r>
            <a:r>
              <a:rPr lang="en-US" sz="3000" dirty="0">
                <a:solidFill>
                  <a:schemeClr val="accent1"/>
                </a:solidFill>
              </a:rPr>
              <a:t> </a:t>
            </a:r>
            <a:r>
              <a:rPr lang="en-US" sz="3000" dirty="0" err="1">
                <a:solidFill>
                  <a:schemeClr val="accent1"/>
                </a:solidFill>
              </a:rPr>
              <a:t>bước</a:t>
            </a:r>
            <a:r>
              <a:rPr lang="en-US" sz="3000" dirty="0">
                <a:solidFill>
                  <a:schemeClr val="accent1"/>
                </a:solidFill>
              </a:rPr>
              <a:t> </a:t>
            </a:r>
            <a:r>
              <a:rPr lang="en-US" sz="3000" dirty="0" err="1">
                <a:solidFill>
                  <a:schemeClr val="accent1"/>
                </a:solidFill>
              </a:rPr>
              <a:t>xác</a:t>
            </a:r>
            <a:r>
              <a:rPr lang="en-US" sz="3000" dirty="0">
                <a:solidFill>
                  <a:schemeClr val="accent1"/>
                </a:solidFill>
              </a:rPr>
              <a:t> </a:t>
            </a:r>
            <a:r>
              <a:rPr lang="en-US" sz="3000" dirty="0" err="1">
                <a:solidFill>
                  <a:schemeClr val="accent1"/>
                </a:solidFill>
              </a:rPr>
              <a:t>định</a:t>
            </a:r>
            <a:r>
              <a:rPr lang="en-US" sz="3000" dirty="0">
                <a:solidFill>
                  <a:schemeClr val="accent1"/>
                </a:solidFill>
              </a:rPr>
              <a:t> </a:t>
            </a:r>
            <a:r>
              <a:rPr lang="en-US" sz="3000" dirty="0" err="1">
                <a:solidFill>
                  <a:schemeClr val="accent1"/>
                </a:solidFill>
              </a:rPr>
              <a:t>và</a:t>
            </a:r>
            <a:r>
              <a:rPr lang="en-US" sz="3000" dirty="0">
                <a:solidFill>
                  <a:schemeClr val="accent1"/>
                </a:solidFill>
              </a:rPr>
              <a:t> </a:t>
            </a:r>
            <a:r>
              <a:rPr lang="en-US" sz="3000" dirty="0" err="1">
                <a:solidFill>
                  <a:schemeClr val="accent1"/>
                </a:solidFill>
              </a:rPr>
              <a:t>kiểm</a:t>
            </a:r>
            <a:r>
              <a:rPr lang="en-US" sz="3000" dirty="0">
                <a:solidFill>
                  <a:schemeClr val="accent1"/>
                </a:solidFill>
              </a:rPr>
              <a:t> </a:t>
            </a:r>
            <a:r>
              <a:rPr lang="en-US" sz="3000" dirty="0" err="1">
                <a:solidFill>
                  <a:schemeClr val="accent1"/>
                </a:solidFill>
              </a:rPr>
              <a:t>tra</a:t>
            </a:r>
            <a:r>
              <a:rPr lang="en-US" sz="3000" dirty="0">
                <a:solidFill>
                  <a:schemeClr val="accent1"/>
                </a:solidFill>
              </a:rPr>
              <a:t> locator </a:t>
            </a:r>
            <a:r>
              <a:rPr lang="en-US" sz="3000" dirty="0" err="1">
                <a:solidFill>
                  <a:schemeClr val="accent1"/>
                </a:solidFill>
              </a:rPr>
              <a:t>bằng</a:t>
            </a:r>
            <a:r>
              <a:rPr lang="en-US" sz="3000" dirty="0">
                <a:solidFill>
                  <a:schemeClr val="accent1"/>
                </a:solidFill>
              </a:rPr>
              <a:t> </a:t>
            </a:r>
            <a:r>
              <a:rPr lang="en-US" sz="3000" dirty="0" err="1">
                <a:solidFill>
                  <a:schemeClr val="accent1"/>
                </a:solidFill>
              </a:rPr>
              <a:t>xpath</a:t>
            </a:r>
            <a:r>
              <a:rPr lang="en-US" sz="3000" dirty="0">
                <a:solidFill>
                  <a:schemeClr val="accent1"/>
                </a:solidFill>
              </a:rPr>
              <a:t> </a:t>
            </a:r>
            <a:r>
              <a:rPr lang="en-US" sz="3000" dirty="0" err="1">
                <a:solidFill>
                  <a:schemeClr val="accent1"/>
                </a:solidFill>
              </a:rPr>
              <a:t>trên</a:t>
            </a:r>
            <a:r>
              <a:rPr lang="en-US" sz="3000" dirty="0">
                <a:solidFill>
                  <a:schemeClr val="accent1"/>
                </a:solidFill>
              </a:rPr>
              <a:t> 1 </a:t>
            </a:r>
            <a:r>
              <a:rPr lang="en-US" sz="3000" dirty="0" err="1">
                <a:solidFill>
                  <a:schemeClr val="accent1"/>
                </a:solidFill>
              </a:rPr>
              <a:t>trang</a:t>
            </a:r>
            <a:r>
              <a:rPr lang="en-US" sz="3000" dirty="0">
                <a:solidFill>
                  <a:schemeClr val="accent1"/>
                </a:solidFill>
              </a:rPr>
              <a:t> web</a:t>
            </a:r>
            <a:endParaRPr lang="en-US" sz="3000" dirty="0">
              <a:solidFill>
                <a:schemeClr val="accent1"/>
              </a:solidFill>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latin typeface="FS PF BeauSans Pro" panose="02000500000000020004" pitchFamily="2" charset="0"/>
                <a:cs typeface="Calibri" panose="020F0502020204030204" pitchFamily="34" charset="0"/>
              </a:rPr>
              <a:t>04</a:t>
            </a:r>
            <a:endParaRPr sz="9600" dirty="0">
              <a:latin typeface="FS PF BeauSans Pro" panose="02000500000000020004" pitchFamily="2"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1634372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995737" cy="369332"/>
            <a:chOff x="797766" y="977087"/>
            <a:chExt cx="3995737" cy="36933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692620" cy="369332"/>
            </a:xfrm>
            <a:prstGeom prst="rect">
              <a:avLst/>
            </a:prstGeom>
            <a:noFill/>
          </p:spPr>
          <p:txBody>
            <a:bodyPr wrap="square" rtlCol="0">
              <a:spAutoFit/>
            </a:bodyPr>
            <a:lstStyle/>
            <a:p>
              <a:pPr marL="0" indent="0">
                <a:buNone/>
              </a:pPr>
              <a:r>
                <a:rPr lang="en-US" sz="1800" dirty="0">
                  <a:latin typeface="FS PF BeauSans Pro" panose="02000500000000020004" pitchFamily="2" charset="0"/>
                </a:rPr>
                <a:t>1. </a:t>
              </a:r>
              <a:r>
                <a:rPr lang="en-US" sz="1800" dirty="0" err="1">
                  <a:latin typeface="FS PF BeauSans Pro" panose="02000500000000020004" pitchFamily="2" charset="0"/>
                </a:rPr>
                <a:t>Truy</a:t>
              </a:r>
              <a:r>
                <a:rPr lang="en-US" sz="1800" dirty="0">
                  <a:latin typeface="FS PF BeauSans Pro" panose="02000500000000020004" pitchFamily="2" charset="0"/>
                </a:rPr>
                <a:t> </a:t>
              </a:r>
              <a:r>
                <a:rPr lang="en-US" sz="1800" dirty="0" err="1">
                  <a:latin typeface="FS PF BeauSans Pro" panose="02000500000000020004" pitchFamily="2" charset="0"/>
                </a:rPr>
                <a:t>cập</a:t>
              </a:r>
              <a:r>
                <a:rPr lang="en-US" sz="1800" dirty="0">
                  <a:latin typeface="FS PF BeauSans Pro" panose="02000500000000020004" pitchFamily="2" charset="0"/>
                </a:rPr>
                <a:t> </a:t>
              </a:r>
              <a:r>
                <a:rPr lang="en-US" sz="1800" dirty="0" err="1">
                  <a:latin typeface="FS PF BeauSans Pro" panose="02000500000000020004" pitchFamily="2" charset="0"/>
                </a:rPr>
                <a:t>trang</a:t>
              </a:r>
              <a:r>
                <a:rPr lang="en-US" sz="1800" dirty="0">
                  <a:latin typeface="FS PF BeauSans Pro" panose="02000500000000020004" pitchFamily="2" charset="0"/>
                </a:rPr>
                <a:t> web </a:t>
              </a:r>
              <a:r>
                <a:rPr lang="en-US" sz="1800" dirty="0" err="1">
                  <a:latin typeface="FS PF BeauSans Pro" panose="02000500000000020004" pitchFamily="2" charset="0"/>
                </a:rPr>
                <a:t>cần</a:t>
              </a:r>
              <a:r>
                <a:rPr lang="en-US" sz="1800" dirty="0">
                  <a:latin typeface="FS PF BeauSans Pro" panose="02000500000000020004" pitchFamily="2" charset="0"/>
                </a:rPr>
                <a:t> </a:t>
              </a:r>
              <a:r>
                <a:rPr lang="en-US" sz="1800" dirty="0" err="1">
                  <a:latin typeface="FS PF BeauSans Pro" panose="02000500000000020004" pitchFamily="2" charset="0"/>
                </a:rPr>
                <a:t>lấy</a:t>
              </a:r>
              <a:endParaRPr lang="en-US" sz="1800" dirty="0">
                <a:latin typeface="FS PF BeauSans Pro" panose="02000500000000020004" pitchFamily="2" charset="0"/>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FC352C48-428B-4258-A6CE-AC6A639C82E3}"/>
              </a:ext>
            </a:extLst>
          </p:cNvPr>
          <p:cNvGrpSpPr/>
          <p:nvPr/>
        </p:nvGrpSpPr>
        <p:grpSpPr>
          <a:xfrm>
            <a:off x="-343571" y="-6096"/>
            <a:ext cx="3069261" cy="505692"/>
            <a:chOff x="-180109" y="-1"/>
            <a:chExt cx="2870682" cy="505692"/>
          </a:xfrm>
        </p:grpSpPr>
        <p:sp>
          <p:nvSpPr>
            <p:cNvPr id="19" name="Rectangle: Diagonal Corners Snipped 18">
              <a:extLst>
                <a:ext uri="{FF2B5EF4-FFF2-40B4-BE49-F238E27FC236}">
                  <a16:creationId xmlns:a16="http://schemas.microsoft.com/office/drawing/2014/main" id="{D3CC5136-F52F-4F59-83D7-C1FCFE56EF21}"/>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0" name="TextBox 19">
              <a:extLst>
                <a:ext uri="{FF2B5EF4-FFF2-40B4-BE49-F238E27FC236}">
                  <a16:creationId xmlns:a16="http://schemas.microsoft.com/office/drawing/2014/main" id="{B6D24A6E-2C93-44B6-A2B7-6EAD32779F6C}"/>
                </a:ext>
              </a:extLst>
            </p:cNvPr>
            <p:cNvSpPr txBox="1"/>
            <p:nvPr/>
          </p:nvSpPr>
          <p:spPr>
            <a:xfrm>
              <a:off x="118947" y="126381"/>
              <a:ext cx="2413744" cy="307777"/>
            </a:xfrm>
            <a:prstGeom prst="rect">
              <a:avLst/>
            </a:prstGeom>
            <a:noFill/>
          </p:spPr>
          <p:txBody>
            <a:bodyPr wrap="square" rtlCol="0">
              <a:spAutoFit/>
            </a:bodyPr>
            <a:lstStyle/>
            <a:p>
              <a:pPr lvl="0"/>
              <a:r>
                <a:rPr lang="it-IT" i="1" dirty="0">
                  <a:solidFill>
                    <a:schemeClr val="bg1"/>
                  </a:solidFill>
                  <a:latin typeface="FS PF BeauSans Pro" panose="02000500000000020004" pitchFamily="2" charset="0"/>
                  <a:cs typeface="Calibri" panose="020F0502020204030204" pitchFamily="34" charset="0"/>
                </a:rPr>
                <a:t>Xác định và kiểm tra locator</a:t>
              </a:r>
              <a:endParaRPr lang="en-US" i="1" dirty="0">
                <a:solidFill>
                  <a:schemeClr val="bg1"/>
                </a:solidFill>
                <a:latin typeface="FS PF BeauSans Pro" panose="02000500000000020004" pitchFamily="2" charset="0"/>
                <a:cs typeface="Calibri" panose="020F0502020204030204" pitchFamily="34" charset="0"/>
              </a:endParaRPr>
            </a:p>
          </p:txBody>
        </p:sp>
      </p:grpSp>
      <p:pic>
        <p:nvPicPr>
          <p:cNvPr id="21" name="Picture 20">
            <a:extLst>
              <a:ext uri="{FF2B5EF4-FFF2-40B4-BE49-F238E27FC236}">
                <a16:creationId xmlns:a16="http://schemas.microsoft.com/office/drawing/2014/main" id="{F0CB4935-A6C2-40CD-AD94-AE3D6F8B2272}"/>
              </a:ext>
            </a:extLst>
          </p:cNvPr>
          <p:cNvPicPr>
            <a:picLocks noChangeAspect="1"/>
          </p:cNvPicPr>
          <p:nvPr/>
        </p:nvPicPr>
        <p:blipFill>
          <a:blip r:embed="rId4"/>
          <a:stretch>
            <a:fillRect/>
          </a:stretch>
        </p:blipFill>
        <p:spPr>
          <a:xfrm>
            <a:off x="987562" y="1526662"/>
            <a:ext cx="7168876" cy="3079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6277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70467"/>
            <a:ext cx="7875599" cy="1292662"/>
            <a:chOff x="797766" y="1029766"/>
            <a:chExt cx="7875599" cy="129266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053885" y="1029766"/>
              <a:ext cx="7619480" cy="1292662"/>
            </a:xfrm>
            <a:prstGeom prst="rect">
              <a:avLst/>
            </a:prstGeom>
            <a:noFill/>
          </p:spPr>
          <p:txBody>
            <a:bodyPr wrap="square" rtlCol="0">
              <a:spAutoFit/>
            </a:bodyPr>
            <a:lstStyle/>
            <a:p>
              <a:pPr lvl="1"/>
              <a:r>
                <a:rPr lang="en-US" sz="1800" dirty="0">
                  <a:latin typeface="FS PF BeauSans Pro" panose="02000500000000020004" pitchFamily="2" charset="0"/>
                </a:rPr>
                <a:t>2. </a:t>
              </a:r>
              <a:r>
                <a:rPr lang="en-US" sz="1800" dirty="0" err="1">
                  <a:latin typeface="FS PF BeauSans Pro" panose="02000500000000020004" pitchFamily="2" charset="0"/>
                </a:rPr>
                <a:t>Sử</a:t>
              </a:r>
              <a:r>
                <a:rPr lang="en-US" sz="1800" dirty="0">
                  <a:latin typeface="FS PF BeauSans Pro" panose="02000500000000020004" pitchFamily="2" charset="0"/>
                </a:rPr>
                <a:t> </a:t>
              </a:r>
              <a:r>
                <a:rPr lang="en-US" sz="1800" dirty="0" err="1">
                  <a:latin typeface="FS PF BeauSans Pro" panose="02000500000000020004" pitchFamily="2" charset="0"/>
                </a:rPr>
                <a:t>dụng</a:t>
              </a:r>
              <a:r>
                <a:rPr lang="en-US" sz="1800" dirty="0">
                  <a:latin typeface="FS PF BeauSans Pro" panose="02000500000000020004" pitchFamily="2" charset="0"/>
                </a:rPr>
                <a:t> </a:t>
              </a:r>
              <a:r>
                <a:rPr lang="en-US" sz="1800" dirty="0" err="1">
                  <a:latin typeface="FS PF BeauSans Pro" panose="02000500000000020004" pitchFamily="2" charset="0"/>
                </a:rPr>
                <a:t>tính</a:t>
              </a:r>
              <a:r>
                <a:rPr lang="en-US" sz="1800" dirty="0">
                  <a:latin typeface="FS PF BeauSans Pro" panose="02000500000000020004" pitchFamily="2" charset="0"/>
                </a:rPr>
                <a:t> </a:t>
              </a:r>
              <a:r>
                <a:rPr lang="en-US" sz="1800" dirty="0" err="1">
                  <a:latin typeface="FS PF BeauSans Pro" panose="02000500000000020004" pitchFamily="2" charset="0"/>
                </a:rPr>
                <a:t>năng</a:t>
              </a:r>
              <a:r>
                <a:rPr lang="en-US" sz="1800" dirty="0">
                  <a:latin typeface="FS PF BeauSans Pro" panose="02000500000000020004" pitchFamily="2" charset="0"/>
                </a:rPr>
                <a:t> </a:t>
              </a:r>
              <a:r>
                <a:rPr lang="en-US" sz="1800" dirty="0" err="1">
                  <a:latin typeface="FS PF BeauSans Pro" panose="02000500000000020004" pitchFamily="2" charset="0"/>
                </a:rPr>
                <a:t>Devtool</a:t>
              </a:r>
              <a:r>
                <a:rPr lang="en-US" sz="1800" dirty="0">
                  <a:latin typeface="FS PF BeauSans Pro" panose="02000500000000020004" pitchFamily="2" charset="0"/>
                </a:rPr>
                <a:t> </a:t>
              </a:r>
              <a:r>
                <a:rPr lang="en-US" sz="1800" dirty="0" err="1">
                  <a:latin typeface="FS PF BeauSans Pro" panose="02000500000000020004" pitchFamily="2" charset="0"/>
                </a:rPr>
                <a:t>của</a:t>
              </a:r>
              <a:r>
                <a:rPr lang="en-US" sz="1800" dirty="0">
                  <a:latin typeface="FS PF BeauSans Pro" panose="02000500000000020004" pitchFamily="2" charset="0"/>
                </a:rPr>
                <a:t> </a:t>
              </a:r>
              <a:r>
                <a:rPr lang="en-US" sz="1800" dirty="0" err="1">
                  <a:latin typeface="FS PF BeauSans Pro" panose="02000500000000020004" pitchFamily="2" charset="0"/>
                </a:rPr>
                <a:t>trình</a:t>
              </a:r>
              <a:r>
                <a:rPr lang="en-US" sz="1800" dirty="0">
                  <a:latin typeface="FS PF BeauSans Pro" panose="02000500000000020004" pitchFamily="2" charset="0"/>
                </a:rPr>
                <a:t> </a:t>
              </a:r>
              <a:r>
                <a:rPr lang="en-US" sz="1800" dirty="0" err="1">
                  <a:latin typeface="FS PF BeauSans Pro" panose="02000500000000020004" pitchFamily="2" charset="0"/>
                </a:rPr>
                <a:t>duyệt</a:t>
              </a:r>
              <a:r>
                <a:rPr lang="en-US" sz="1800" dirty="0">
                  <a:latin typeface="FS PF BeauSans Pro" panose="02000500000000020004" pitchFamily="2" charset="0"/>
                </a:rPr>
                <a:t> </a:t>
              </a:r>
              <a:r>
                <a:rPr lang="en-US" sz="1800" dirty="0" err="1">
                  <a:latin typeface="FS PF BeauSans Pro" panose="02000500000000020004" pitchFamily="2" charset="0"/>
                </a:rPr>
                <a:t>bằng</a:t>
              </a:r>
              <a:r>
                <a:rPr lang="en-US" sz="1800" dirty="0">
                  <a:latin typeface="FS PF BeauSans Pro" panose="02000500000000020004" pitchFamily="2" charset="0"/>
                </a:rPr>
                <a:t> </a:t>
              </a:r>
              <a:r>
                <a:rPr lang="en-US" sz="1800" dirty="0" err="1">
                  <a:latin typeface="FS PF BeauSans Pro" panose="02000500000000020004" pitchFamily="2" charset="0"/>
                </a:rPr>
                <a:t>các</a:t>
              </a:r>
              <a:r>
                <a:rPr lang="en-US" sz="1800" dirty="0">
                  <a:latin typeface="FS PF BeauSans Pro" panose="02000500000000020004" pitchFamily="2" charset="0"/>
                </a:rPr>
                <a:t> </a:t>
              </a:r>
              <a:r>
                <a:rPr lang="en-US" sz="1800" dirty="0" err="1">
                  <a:latin typeface="FS PF BeauSans Pro" panose="02000500000000020004" pitchFamily="2" charset="0"/>
                </a:rPr>
                <a:t>cách</a:t>
              </a:r>
              <a:r>
                <a:rPr lang="en-US" sz="1800" dirty="0">
                  <a:latin typeface="FS PF BeauSans Pro" panose="02000500000000020004" pitchFamily="2" charset="0"/>
                </a:rPr>
                <a:t>:</a:t>
              </a:r>
            </a:p>
            <a:p>
              <a:pPr marL="285750" lvl="1" indent="-285750">
                <a:buFont typeface="Arial" panose="020B0604020202020204" pitchFamily="34" charset="0"/>
                <a:buChar char="•"/>
              </a:pPr>
              <a:r>
                <a:rPr lang="en-US" dirty="0" err="1">
                  <a:latin typeface="FS PF BeauSans Pro" panose="02000500000000020004" pitchFamily="2" charset="0"/>
                </a:rPr>
                <a:t>Nhấn</a:t>
              </a:r>
              <a:r>
                <a:rPr lang="en-US" dirty="0">
                  <a:latin typeface="FS PF BeauSans Pro" panose="02000500000000020004" pitchFamily="2" charset="0"/>
                </a:rPr>
                <a:t> F12</a:t>
              </a:r>
            </a:p>
            <a:p>
              <a:pPr marL="285750" lvl="1" indent="-285750">
                <a:buFont typeface="Arial" panose="020B0604020202020204" pitchFamily="34" charset="0"/>
                <a:buChar char="•"/>
              </a:pPr>
              <a:r>
                <a:rPr lang="en-US" dirty="0">
                  <a:latin typeface="FS PF BeauSans Pro" panose="02000500000000020004" pitchFamily="2" charset="0"/>
                </a:rPr>
                <a:t>Ctrl + Shift + (I </a:t>
              </a:r>
              <a:r>
                <a:rPr lang="en-US" dirty="0" err="1">
                  <a:latin typeface="FS PF BeauSans Pro" panose="02000500000000020004" pitchFamily="2" charset="0"/>
                </a:rPr>
                <a:t>hoặc</a:t>
              </a:r>
              <a:r>
                <a:rPr lang="en-US" dirty="0">
                  <a:latin typeface="FS PF BeauSans Pro" panose="02000500000000020004" pitchFamily="2" charset="0"/>
                </a:rPr>
                <a:t> C)</a:t>
              </a:r>
            </a:p>
            <a:p>
              <a:pPr marL="285750" lvl="1" indent="-285750">
                <a:buFont typeface="Arial" panose="020B0604020202020204" pitchFamily="34" charset="0"/>
                <a:buChar char="•"/>
              </a:pPr>
              <a:r>
                <a:rPr lang="en-US" dirty="0" err="1">
                  <a:latin typeface="FS PF BeauSans Pro" panose="02000500000000020004" pitchFamily="2" charset="0"/>
                </a:rPr>
                <a:t>Chuột</a:t>
              </a:r>
              <a:r>
                <a:rPr lang="en-US" dirty="0">
                  <a:latin typeface="FS PF BeauSans Pro" panose="02000500000000020004" pitchFamily="2" charset="0"/>
                </a:rPr>
                <a:t> </a:t>
              </a:r>
              <a:r>
                <a:rPr lang="en-US" dirty="0" err="1">
                  <a:latin typeface="FS PF BeauSans Pro" panose="02000500000000020004" pitchFamily="2" charset="0"/>
                </a:rPr>
                <a:t>phải</a:t>
              </a:r>
              <a:r>
                <a:rPr lang="en-US" dirty="0">
                  <a:latin typeface="FS PF BeauSans Pro" panose="02000500000000020004" pitchFamily="2" charset="0"/>
                </a:rPr>
                <a:t> </a:t>
              </a:r>
              <a:r>
                <a:rPr lang="en-US" dirty="0" err="1">
                  <a:latin typeface="FS PF BeauSans Pro" panose="02000500000000020004" pitchFamily="2" charset="0"/>
                </a:rPr>
                <a:t>chọn</a:t>
              </a:r>
              <a:r>
                <a:rPr lang="en-US" dirty="0">
                  <a:latin typeface="FS PF BeauSans Pro" panose="02000500000000020004" pitchFamily="2" charset="0"/>
                </a:rPr>
                <a:t> </a:t>
              </a:r>
              <a:r>
                <a:rPr lang="en-US" dirty="0" err="1">
                  <a:latin typeface="FS PF BeauSans Pro" panose="02000500000000020004" pitchFamily="2" charset="0"/>
                </a:rPr>
                <a:t>Kiểm</a:t>
              </a:r>
              <a:r>
                <a:rPr lang="en-US" dirty="0">
                  <a:latin typeface="FS PF BeauSans Pro" panose="02000500000000020004" pitchFamily="2" charset="0"/>
                </a:rPr>
                <a:t> </a:t>
              </a:r>
              <a:r>
                <a:rPr lang="en-US" dirty="0" err="1">
                  <a:latin typeface="FS PF BeauSans Pro" panose="02000500000000020004" pitchFamily="2" charset="0"/>
                </a:rPr>
                <a:t>tra</a:t>
              </a:r>
              <a:r>
                <a:rPr lang="en-US" dirty="0">
                  <a:latin typeface="FS PF BeauSans Pro" panose="02000500000000020004" pitchFamily="2" charset="0"/>
                </a:rPr>
                <a:t> (Inspect) </a:t>
              </a:r>
              <a:r>
                <a:rPr lang="en-US" dirty="0" err="1">
                  <a:latin typeface="FS PF BeauSans Pro" panose="02000500000000020004" pitchFamily="2" charset="0"/>
                </a:rPr>
                <a:t>tại</a:t>
              </a:r>
              <a:r>
                <a:rPr lang="en-US" dirty="0">
                  <a:latin typeface="FS PF BeauSans Pro" panose="02000500000000020004" pitchFamily="2" charset="0"/>
                </a:rPr>
                <a:t> context menu</a:t>
              </a:r>
            </a:p>
            <a:p>
              <a:r>
                <a:rPr lang="en-US" sz="1800" dirty="0">
                  <a:latin typeface="FS PF BeauSans Pro" panose="02000500000000020004" pitchFamily="2" charset="0"/>
                </a:rPr>
                <a:t> </a:t>
              </a: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7" name="Picture 16">
            <a:extLst>
              <a:ext uri="{FF2B5EF4-FFF2-40B4-BE49-F238E27FC236}">
                <a16:creationId xmlns:a16="http://schemas.microsoft.com/office/drawing/2014/main" id="{C126396A-E03C-474F-AB93-2286E5303E88}"/>
              </a:ext>
            </a:extLst>
          </p:cNvPr>
          <p:cNvPicPr>
            <a:picLocks noChangeAspect="1"/>
          </p:cNvPicPr>
          <p:nvPr/>
        </p:nvPicPr>
        <p:blipFill>
          <a:blip r:embed="rId4"/>
          <a:stretch>
            <a:fillRect/>
          </a:stretch>
        </p:blipFill>
        <p:spPr>
          <a:xfrm>
            <a:off x="1578592" y="2010637"/>
            <a:ext cx="5986815" cy="28751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2" name="Group 21">
            <a:extLst>
              <a:ext uri="{FF2B5EF4-FFF2-40B4-BE49-F238E27FC236}">
                <a16:creationId xmlns:a16="http://schemas.microsoft.com/office/drawing/2014/main" id="{B310F37F-D005-4568-BB5D-37B0951C6BCB}"/>
              </a:ext>
            </a:extLst>
          </p:cNvPr>
          <p:cNvGrpSpPr/>
          <p:nvPr/>
        </p:nvGrpSpPr>
        <p:grpSpPr>
          <a:xfrm>
            <a:off x="-343571" y="-6096"/>
            <a:ext cx="3069261" cy="505692"/>
            <a:chOff x="-180109" y="-1"/>
            <a:chExt cx="2870682" cy="505692"/>
          </a:xfrm>
        </p:grpSpPr>
        <p:sp>
          <p:nvSpPr>
            <p:cNvPr id="23" name="Rectangle: Diagonal Corners Snipped 22">
              <a:extLst>
                <a:ext uri="{FF2B5EF4-FFF2-40B4-BE49-F238E27FC236}">
                  <a16:creationId xmlns:a16="http://schemas.microsoft.com/office/drawing/2014/main" id="{B59F7829-466E-45D9-8F49-1908BDD08B74}"/>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4" name="TextBox 23">
              <a:extLst>
                <a:ext uri="{FF2B5EF4-FFF2-40B4-BE49-F238E27FC236}">
                  <a16:creationId xmlns:a16="http://schemas.microsoft.com/office/drawing/2014/main" id="{A49E9649-2E9A-4B44-9C04-AB5669B76167}"/>
                </a:ext>
              </a:extLst>
            </p:cNvPr>
            <p:cNvSpPr txBox="1"/>
            <p:nvPr/>
          </p:nvSpPr>
          <p:spPr>
            <a:xfrm>
              <a:off x="118947" y="126381"/>
              <a:ext cx="2413744" cy="307777"/>
            </a:xfrm>
            <a:prstGeom prst="rect">
              <a:avLst/>
            </a:prstGeom>
            <a:noFill/>
          </p:spPr>
          <p:txBody>
            <a:bodyPr wrap="square" rtlCol="0">
              <a:spAutoFit/>
            </a:bodyPr>
            <a:lstStyle/>
            <a:p>
              <a:pPr lvl="0"/>
              <a:r>
                <a:rPr lang="it-IT" i="1" dirty="0">
                  <a:solidFill>
                    <a:schemeClr val="bg1"/>
                  </a:solidFill>
                  <a:latin typeface="FS PF BeauSans Pro" panose="02000500000000020004" pitchFamily="2" charset="0"/>
                  <a:cs typeface="Calibri" panose="020F0502020204030204" pitchFamily="34" charset="0"/>
                </a:rPr>
                <a:t>Xác định và kiểm tra locator</a:t>
              </a:r>
              <a:endParaRPr lang="en-US" i="1" dirty="0">
                <a:solidFill>
                  <a:schemeClr val="bg1"/>
                </a:solidFill>
                <a:latin typeface="FS PF BeauSans Pro" panose="02000500000000020004" pitchFamily="2" charset="0"/>
                <a:cs typeface="Calibri" panose="020F0502020204030204" pitchFamily="34" charset="0"/>
              </a:endParaRPr>
            </a:p>
          </p:txBody>
        </p:sp>
      </p:grpSp>
    </p:spTree>
    <p:extLst>
      <p:ext uri="{BB962C8B-B14F-4D97-AF65-F5344CB8AC3E}">
        <p14:creationId xmlns:p14="http://schemas.microsoft.com/office/powerpoint/2010/main" val="3065781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70467"/>
            <a:ext cx="7875599" cy="1077218"/>
            <a:chOff x="797766" y="1029766"/>
            <a:chExt cx="7875599" cy="1077218"/>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053885" y="1029766"/>
              <a:ext cx="7619480" cy="1077218"/>
            </a:xfrm>
            <a:prstGeom prst="rect">
              <a:avLst/>
            </a:prstGeom>
            <a:noFill/>
          </p:spPr>
          <p:txBody>
            <a:bodyPr wrap="square" rtlCol="0">
              <a:spAutoFit/>
            </a:bodyPr>
            <a:lstStyle/>
            <a:p>
              <a:r>
                <a:rPr lang="en-US" sz="1800" dirty="0">
                  <a:latin typeface="FS PF BeauSans Pro" panose="02000500000000020004" pitchFamily="2" charset="0"/>
                </a:rPr>
                <a:t>3. </a:t>
              </a:r>
              <a:r>
                <a:rPr lang="en-US" sz="1800" dirty="0" err="1">
                  <a:latin typeface="FS PF BeauSans Pro" panose="02000500000000020004" pitchFamily="2" charset="0"/>
                </a:rPr>
                <a:t>Bật</a:t>
              </a:r>
              <a:r>
                <a:rPr lang="en-US" sz="1800" dirty="0">
                  <a:latin typeface="FS PF BeauSans Pro" panose="02000500000000020004" pitchFamily="2" charset="0"/>
                </a:rPr>
                <a:t> </a:t>
              </a:r>
              <a:r>
                <a:rPr lang="en-US" sz="1800" dirty="0" err="1">
                  <a:latin typeface="FS PF BeauSans Pro" panose="02000500000000020004" pitchFamily="2" charset="0"/>
                </a:rPr>
                <a:t>chế</a:t>
              </a:r>
              <a:r>
                <a:rPr lang="en-US" sz="1800" dirty="0">
                  <a:latin typeface="FS PF BeauSans Pro" panose="02000500000000020004" pitchFamily="2" charset="0"/>
                </a:rPr>
                <a:t> </a:t>
              </a:r>
              <a:r>
                <a:rPr lang="en-US" sz="1800" dirty="0" err="1">
                  <a:latin typeface="FS PF BeauSans Pro" panose="02000500000000020004" pitchFamily="2" charset="0"/>
                </a:rPr>
                <a:t>độ</a:t>
              </a:r>
              <a:r>
                <a:rPr lang="en-US" sz="1800" dirty="0">
                  <a:latin typeface="FS PF BeauSans Pro" panose="02000500000000020004" pitchFamily="2" charset="0"/>
                </a:rPr>
                <a:t> Select element </a:t>
              </a:r>
              <a:r>
                <a:rPr lang="en-US" sz="1800" dirty="0" err="1">
                  <a:latin typeface="FS PF BeauSans Pro" panose="02000500000000020004" pitchFamily="2" charset="0"/>
                </a:rPr>
                <a:t>tại</a:t>
              </a:r>
              <a:r>
                <a:rPr lang="en-US" sz="1800" dirty="0">
                  <a:latin typeface="FS PF BeauSans Pro" panose="02000500000000020004" pitchFamily="2" charset="0"/>
                </a:rPr>
                <a:t> </a:t>
              </a:r>
              <a:r>
                <a:rPr lang="en-US" sz="1800" dirty="0" err="1">
                  <a:latin typeface="FS PF BeauSans Pro" panose="02000500000000020004" pitchFamily="2" charset="0"/>
                </a:rPr>
                <a:t>devtool</a:t>
              </a:r>
              <a:r>
                <a:rPr lang="en-US" sz="1800" dirty="0">
                  <a:latin typeface="FS PF BeauSans Pro" panose="02000500000000020004" pitchFamily="2" charset="0"/>
                </a:rPr>
                <a:t> </a:t>
              </a:r>
              <a:r>
                <a:rPr lang="en-US" sz="1800" dirty="0" err="1">
                  <a:latin typeface="FS PF BeauSans Pro" panose="02000500000000020004" pitchFamily="2" charset="0"/>
                </a:rPr>
                <a:t>của</a:t>
              </a:r>
              <a:r>
                <a:rPr lang="en-US" sz="1800" dirty="0">
                  <a:latin typeface="FS PF BeauSans Pro" panose="02000500000000020004" pitchFamily="2" charset="0"/>
                </a:rPr>
                <a:t> </a:t>
              </a:r>
              <a:r>
                <a:rPr lang="en-US" sz="1800" dirty="0" err="1">
                  <a:latin typeface="FS PF BeauSans Pro" panose="02000500000000020004" pitchFamily="2" charset="0"/>
                </a:rPr>
                <a:t>trình</a:t>
              </a:r>
              <a:r>
                <a:rPr lang="en-US" sz="1800" dirty="0">
                  <a:latin typeface="FS PF BeauSans Pro" panose="02000500000000020004" pitchFamily="2" charset="0"/>
                </a:rPr>
                <a:t> </a:t>
              </a:r>
              <a:r>
                <a:rPr lang="en-US" sz="1800" dirty="0" err="1">
                  <a:latin typeface="FS PF BeauSans Pro" panose="02000500000000020004" pitchFamily="2" charset="0"/>
                </a:rPr>
                <a:t>duyệt</a:t>
              </a:r>
              <a:r>
                <a:rPr lang="en-US" sz="1800" dirty="0">
                  <a:latin typeface="FS PF BeauSans Pro" panose="02000500000000020004" pitchFamily="2" charset="0"/>
                </a:rPr>
                <a:t> </a:t>
              </a:r>
              <a:r>
                <a:rPr lang="en-US" sz="1800" dirty="0" err="1">
                  <a:latin typeface="FS PF BeauSans Pro" panose="02000500000000020004" pitchFamily="2" charset="0"/>
                </a:rPr>
                <a:t>bằng</a:t>
              </a:r>
              <a:r>
                <a:rPr lang="en-US" sz="1800" dirty="0">
                  <a:latin typeface="FS PF BeauSans Pro" panose="02000500000000020004" pitchFamily="2" charset="0"/>
                </a:rPr>
                <a:t> </a:t>
              </a:r>
              <a:r>
                <a:rPr lang="en-US" sz="1800" dirty="0" err="1">
                  <a:latin typeface="FS PF BeauSans Pro" panose="02000500000000020004" pitchFamily="2" charset="0"/>
                </a:rPr>
                <a:t>cách</a:t>
              </a:r>
              <a:r>
                <a:rPr lang="en-US" dirty="0">
                  <a:latin typeface="FS PF BeauSans Pro" panose="02000500000000020004" pitchFamily="2" charset="0"/>
                </a:rPr>
                <a:t>:</a:t>
              </a:r>
            </a:p>
            <a:p>
              <a:pPr marL="285750" lvl="1" indent="-285750">
                <a:buFont typeface="Arial" panose="020B0604020202020204" pitchFamily="34" charset="0"/>
                <a:buChar char="•"/>
              </a:pPr>
              <a:r>
                <a:rPr lang="en-US" dirty="0">
                  <a:latin typeface="FS PF BeauSans Pro" panose="02000500000000020004" pitchFamily="2" charset="0"/>
                </a:rPr>
                <a:t>Ctrl + Shift + C</a:t>
              </a:r>
            </a:p>
            <a:p>
              <a:pPr marL="285750" lvl="1" indent="-285750">
                <a:buFont typeface="Arial" panose="020B0604020202020204" pitchFamily="34" charset="0"/>
                <a:buChar char="•"/>
              </a:pPr>
              <a:r>
                <a:rPr lang="en-US" dirty="0">
                  <a:latin typeface="FS PF BeauSans Pro" panose="02000500000000020004" pitchFamily="2" charset="0"/>
                </a:rPr>
                <a:t>Click </a:t>
              </a:r>
              <a:r>
                <a:rPr lang="en-US" dirty="0" err="1">
                  <a:latin typeface="FS PF BeauSans Pro" panose="02000500000000020004" pitchFamily="2" charset="0"/>
                </a:rPr>
                <a:t>vào</a:t>
              </a:r>
              <a:r>
                <a:rPr lang="en-US" dirty="0">
                  <a:latin typeface="FS PF BeauSans Pro" panose="02000500000000020004" pitchFamily="2" charset="0"/>
                </a:rPr>
                <a:t> icon </a:t>
              </a:r>
            </a:p>
            <a:p>
              <a:r>
                <a:rPr lang="en-US" sz="1800" dirty="0">
                  <a:latin typeface="FS PF BeauSans Pro" panose="02000500000000020004" pitchFamily="2" charset="0"/>
                </a:rPr>
                <a:t> </a:t>
              </a: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21" name="Picture 20">
            <a:extLst>
              <a:ext uri="{FF2B5EF4-FFF2-40B4-BE49-F238E27FC236}">
                <a16:creationId xmlns:a16="http://schemas.microsoft.com/office/drawing/2014/main" id="{6D51FB2B-3A36-4275-AD1D-9652952A66DF}"/>
              </a:ext>
            </a:extLst>
          </p:cNvPr>
          <p:cNvPicPr>
            <a:picLocks noChangeAspect="1"/>
          </p:cNvPicPr>
          <p:nvPr/>
        </p:nvPicPr>
        <p:blipFill>
          <a:blip r:embed="rId4"/>
          <a:stretch>
            <a:fillRect/>
          </a:stretch>
        </p:blipFill>
        <p:spPr>
          <a:xfrm>
            <a:off x="2803867" y="1439853"/>
            <a:ext cx="226867" cy="208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0B1D1B8D-B401-45D6-85F0-E2C4FB9C53A1}"/>
              </a:ext>
            </a:extLst>
          </p:cNvPr>
          <p:cNvPicPr>
            <a:picLocks noChangeAspect="1"/>
          </p:cNvPicPr>
          <p:nvPr/>
        </p:nvPicPr>
        <p:blipFill>
          <a:blip r:embed="rId5"/>
          <a:stretch>
            <a:fillRect/>
          </a:stretch>
        </p:blipFill>
        <p:spPr>
          <a:xfrm>
            <a:off x="1295670" y="1749883"/>
            <a:ext cx="6692904" cy="3267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4" name="Group 23">
            <a:extLst>
              <a:ext uri="{FF2B5EF4-FFF2-40B4-BE49-F238E27FC236}">
                <a16:creationId xmlns:a16="http://schemas.microsoft.com/office/drawing/2014/main" id="{64849632-9741-4F88-981E-194DC7C35529}"/>
              </a:ext>
            </a:extLst>
          </p:cNvPr>
          <p:cNvGrpSpPr/>
          <p:nvPr/>
        </p:nvGrpSpPr>
        <p:grpSpPr>
          <a:xfrm>
            <a:off x="-343571" y="-6096"/>
            <a:ext cx="3069261" cy="505692"/>
            <a:chOff x="-180109" y="-1"/>
            <a:chExt cx="2870682" cy="505692"/>
          </a:xfrm>
        </p:grpSpPr>
        <p:sp>
          <p:nvSpPr>
            <p:cNvPr id="25" name="Rectangle: Diagonal Corners Snipped 24">
              <a:extLst>
                <a:ext uri="{FF2B5EF4-FFF2-40B4-BE49-F238E27FC236}">
                  <a16:creationId xmlns:a16="http://schemas.microsoft.com/office/drawing/2014/main" id="{27504586-9E5A-4088-8CAE-9FB69A2EEC48}"/>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6" name="TextBox 25">
              <a:extLst>
                <a:ext uri="{FF2B5EF4-FFF2-40B4-BE49-F238E27FC236}">
                  <a16:creationId xmlns:a16="http://schemas.microsoft.com/office/drawing/2014/main" id="{7DBDB243-6839-4975-8891-0011D4824E14}"/>
                </a:ext>
              </a:extLst>
            </p:cNvPr>
            <p:cNvSpPr txBox="1"/>
            <p:nvPr/>
          </p:nvSpPr>
          <p:spPr>
            <a:xfrm>
              <a:off x="118947" y="126381"/>
              <a:ext cx="2413744" cy="307777"/>
            </a:xfrm>
            <a:prstGeom prst="rect">
              <a:avLst/>
            </a:prstGeom>
            <a:noFill/>
          </p:spPr>
          <p:txBody>
            <a:bodyPr wrap="square" rtlCol="0">
              <a:spAutoFit/>
            </a:bodyPr>
            <a:lstStyle/>
            <a:p>
              <a:pPr lvl="0"/>
              <a:r>
                <a:rPr lang="it-IT" i="1" dirty="0">
                  <a:solidFill>
                    <a:schemeClr val="bg1"/>
                  </a:solidFill>
                  <a:latin typeface="FS PF BeauSans Pro" panose="02000500000000020004" pitchFamily="2" charset="0"/>
                  <a:cs typeface="Calibri" panose="020F0502020204030204" pitchFamily="34" charset="0"/>
                </a:rPr>
                <a:t>Xác định và kiểm tra locator</a:t>
              </a:r>
              <a:endParaRPr lang="en-US" i="1" dirty="0">
                <a:solidFill>
                  <a:schemeClr val="bg1"/>
                </a:solidFill>
                <a:latin typeface="FS PF BeauSans Pro" panose="02000500000000020004" pitchFamily="2" charset="0"/>
                <a:cs typeface="Calibri" panose="020F0502020204030204" pitchFamily="34" charset="0"/>
              </a:endParaRPr>
            </a:p>
          </p:txBody>
        </p:sp>
      </p:grpSp>
    </p:spTree>
    <p:extLst>
      <p:ext uri="{BB962C8B-B14F-4D97-AF65-F5344CB8AC3E}">
        <p14:creationId xmlns:p14="http://schemas.microsoft.com/office/powerpoint/2010/main" val="3163116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2245263" y="17453"/>
            <a:ext cx="4653624"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solidFill>
                <a:latin typeface="FS PF BeauSans Pro" panose="02000500000000020004" pitchFamily="2" charset="0"/>
                <a:cs typeface="Calibri" panose="020F0502020204030204" pitchFamily="34" charset="0"/>
              </a:rPr>
              <a:t>MỤC LỤC</a:t>
            </a:r>
            <a:endParaRPr dirty="0">
              <a:solidFill>
                <a:schemeClr val="accent1"/>
              </a:solidFill>
              <a:latin typeface="FS PF BeauSans Pro" panose="02000500000000020004" pitchFamily="2" charset="0"/>
              <a:cs typeface="Calibri" panose="020F0502020204030204" pitchFamily="34" charset="0"/>
            </a:endParaRPr>
          </a:p>
        </p:txBody>
      </p:sp>
      <p:grpSp>
        <p:nvGrpSpPr>
          <p:cNvPr id="63" name="Group 62">
            <a:extLst>
              <a:ext uri="{FF2B5EF4-FFF2-40B4-BE49-F238E27FC236}">
                <a16:creationId xmlns:a16="http://schemas.microsoft.com/office/drawing/2014/main" id="{9556E45D-78FB-44FF-850D-4FF377575B1A}"/>
              </a:ext>
            </a:extLst>
          </p:cNvPr>
          <p:cNvGrpSpPr/>
          <p:nvPr/>
        </p:nvGrpSpPr>
        <p:grpSpPr>
          <a:xfrm>
            <a:off x="791823" y="1753525"/>
            <a:ext cx="2988348" cy="660822"/>
            <a:chOff x="704675" y="970694"/>
            <a:chExt cx="2988348" cy="660822"/>
          </a:xfrm>
        </p:grpSpPr>
        <p:sp>
          <p:nvSpPr>
            <p:cNvPr id="52" name="Google Shape;178;p35">
              <a:extLst>
                <a:ext uri="{FF2B5EF4-FFF2-40B4-BE49-F238E27FC236}">
                  <a16:creationId xmlns:a16="http://schemas.microsoft.com/office/drawing/2014/main" id="{D5B8443C-E626-4BB8-889B-1CC5A5E5C55C}"/>
                </a:ext>
              </a:extLst>
            </p:cNvPr>
            <p:cNvSpPr txBox="1">
              <a:spLocks/>
            </p:cNvSpPr>
            <p:nvPr/>
          </p:nvSpPr>
          <p:spPr>
            <a:xfrm>
              <a:off x="1391755" y="1053716"/>
              <a:ext cx="2301268"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a:latin typeface="FS PF BeauSans Pro" panose="02000500000000020004" pitchFamily="2" charset="0"/>
                  <a:cs typeface="Calibri" panose="020F0502020204030204" pitchFamily="34" charset="0"/>
                </a:rPr>
                <a:t> Web elements</a:t>
              </a:r>
            </a:p>
          </p:txBody>
        </p:sp>
        <p:sp>
          <p:nvSpPr>
            <p:cNvPr id="60" name="TextBox 59">
              <a:extLst>
                <a:ext uri="{FF2B5EF4-FFF2-40B4-BE49-F238E27FC236}">
                  <a16:creationId xmlns:a16="http://schemas.microsoft.com/office/drawing/2014/main" id="{C91DBA04-EC9F-49F3-94F2-4260C24D1014}"/>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sz="3000" dirty="0">
                  <a:solidFill>
                    <a:schemeClr val="accent5">
                      <a:lumMod val="50000"/>
                    </a:schemeClr>
                  </a:solidFill>
                  <a:latin typeface="FS PF BeauSans Pro" panose="02000500000000020004" pitchFamily="2" charset="0"/>
                </a:rPr>
                <a:t>01</a:t>
              </a:r>
            </a:p>
          </p:txBody>
        </p:sp>
        <p:cxnSp>
          <p:nvCxnSpPr>
            <p:cNvPr id="107" name="Google Shape;194;p36">
              <a:extLst>
                <a:ext uri="{FF2B5EF4-FFF2-40B4-BE49-F238E27FC236}">
                  <a16:creationId xmlns:a16="http://schemas.microsoft.com/office/drawing/2014/main" id="{7E4F6642-999E-43F8-B40B-0294F3DFCD81}"/>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115" name="Group 114">
            <a:extLst>
              <a:ext uri="{FF2B5EF4-FFF2-40B4-BE49-F238E27FC236}">
                <a16:creationId xmlns:a16="http://schemas.microsoft.com/office/drawing/2014/main" id="{D53478CF-2E58-414E-865E-2B53BA72742B}"/>
              </a:ext>
            </a:extLst>
          </p:cNvPr>
          <p:cNvGrpSpPr/>
          <p:nvPr/>
        </p:nvGrpSpPr>
        <p:grpSpPr>
          <a:xfrm>
            <a:off x="791823" y="2786002"/>
            <a:ext cx="3174956" cy="660822"/>
            <a:chOff x="704675" y="970694"/>
            <a:chExt cx="3174956" cy="660822"/>
          </a:xfrm>
        </p:grpSpPr>
        <p:sp>
          <p:nvSpPr>
            <p:cNvPr id="116" name="Google Shape;178;p35">
              <a:extLst>
                <a:ext uri="{FF2B5EF4-FFF2-40B4-BE49-F238E27FC236}">
                  <a16:creationId xmlns:a16="http://schemas.microsoft.com/office/drawing/2014/main" id="{92B3F10C-7ECD-4074-A6D5-CCD3DA3061AA}"/>
                </a:ext>
              </a:extLst>
            </p:cNvPr>
            <p:cNvSpPr txBox="1">
              <a:spLocks/>
            </p:cNvSpPr>
            <p:nvPr/>
          </p:nvSpPr>
          <p:spPr>
            <a:xfrm>
              <a:off x="1391754" y="1053716"/>
              <a:ext cx="24878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FS PF BeauSans Pro" panose="02000500000000020004" pitchFamily="2" charset="0"/>
                  <a:cs typeface="Calibri" panose="020F0502020204030204" pitchFamily="34" charset="0"/>
                </a:rPr>
                <a:t>Xpath</a:t>
              </a:r>
              <a:endParaRPr lang="en-US" dirty="0">
                <a:latin typeface="FS PF BeauSans Pro" panose="02000500000000020004" pitchFamily="2" charset="0"/>
                <a:cs typeface="Calibri" panose="020F0502020204030204" pitchFamily="34" charset="0"/>
              </a:endParaRPr>
            </a:p>
          </p:txBody>
        </p:sp>
        <p:sp>
          <p:nvSpPr>
            <p:cNvPr id="117" name="TextBox 116">
              <a:extLst>
                <a:ext uri="{FF2B5EF4-FFF2-40B4-BE49-F238E27FC236}">
                  <a16:creationId xmlns:a16="http://schemas.microsoft.com/office/drawing/2014/main" id="{9CD53380-3BE1-427E-B474-BF8AAA5122D7}"/>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sz="3000" dirty="0">
                  <a:solidFill>
                    <a:schemeClr val="accent5">
                      <a:lumMod val="50000"/>
                    </a:schemeClr>
                  </a:solidFill>
                  <a:latin typeface="FS PF BeauSans Pro" panose="02000500000000020004" pitchFamily="2" charset="0"/>
                </a:rPr>
                <a:t>03</a:t>
              </a:r>
            </a:p>
          </p:txBody>
        </p:sp>
        <p:cxnSp>
          <p:nvCxnSpPr>
            <p:cNvPr id="118" name="Google Shape;194;p36">
              <a:extLst>
                <a:ext uri="{FF2B5EF4-FFF2-40B4-BE49-F238E27FC236}">
                  <a16:creationId xmlns:a16="http://schemas.microsoft.com/office/drawing/2014/main" id="{7BC73535-41EC-4272-8BA2-0B086CB4D469}"/>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119" name="Group 118">
            <a:extLst>
              <a:ext uri="{FF2B5EF4-FFF2-40B4-BE49-F238E27FC236}">
                <a16:creationId xmlns:a16="http://schemas.microsoft.com/office/drawing/2014/main" id="{B2CB5C37-58F7-4300-936B-09FB8ABFE42E}"/>
              </a:ext>
            </a:extLst>
          </p:cNvPr>
          <p:cNvGrpSpPr/>
          <p:nvPr/>
        </p:nvGrpSpPr>
        <p:grpSpPr>
          <a:xfrm>
            <a:off x="5494554" y="1753525"/>
            <a:ext cx="2988348" cy="660822"/>
            <a:chOff x="704675" y="970694"/>
            <a:chExt cx="2988348" cy="660822"/>
          </a:xfrm>
        </p:grpSpPr>
        <p:sp>
          <p:nvSpPr>
            <p:cNvPr id="120" name="Google Shape;178;p35">
              <a:extLst>
                <a:ext uri="{FF2B5EF4-FFF2-40B4-BE49-F238E27FC236}">
                  <a16:creationId xmlns:a16="http://schemas.microsoft.com/office/drawing/2014/main" id="{C61DCCAE-0445-4369-968C-FF9A986B7A85}"/>
                </a:ext>
              </a:extLst>
            </p:cNvPr>
            <p:cNvSpPr txBox="1">
              <a:spLocks/>
            </p:cNvSpPr>
            <p:nvPr/>
          </p:nvSpPr>
          <p:spPr>
            <a:xfrm>
              <a:off x="1391755" y="1053716"/>
              <a:ext cx="2301268"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a:latin typeface="FS PF BeauSans Pro" panose="02000500000000020004" pitchFamily="2" charset="0"/>
                  <a:cs typeface="Calibri" panose="020F0502020204030204" pitchFamily="34" charset="0"/>
                </a:rPr>
                <a:t>Locate elements</a:t>
              </a:r>
            </a:p>
          </p:txBody>
        </p:sp>
        <p:sp>
          <p:nvSpPr>
            <p:cNvPr id="121" name="TextBox 120">
              <a:extLst>
                <a:ext uri="{FF2B5EF4-FFF2-40B4-BE49-F238E27FC236}">
                  <a16:creationId xmlns:a16="http://schemas.microsoft.com/office/drawing/2014/main" id="{FD737B48-AA86-45C5-8F79-7D1EB253E11B}"/>
                </a:ext>
              </a:extLst>
            </p:cNvPr>
            <p:cNvSpPr txBox="1"/>
            <p:nvPr/>
          </p:nvSpPr>
          <p:spPr>
            <a:xfrm>
              <a:off x="704675" y="970694"/>
              <a:ext cx="654205" cy="6527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sz="3000" dirty="0">
                  <a:solidFill>
                    <a:schemeClr val="accent5">
                      <a:lumMod val="50000"/>
                    </a:schemeClr>
                  </a:solidFill>
                  <a:latin typeface="FS PF BeauSans Pro" panose="02000500000000020004" pitchFamily="2" charset="0"/>
                </a:rPr>
                <a:t>02</a:t>
              </a:r>
            </a:p>
          </p:txBody>
        </p:sp>
        <p:cxnSp>
          <p:nvCxnSpPr>
            <p:cNvPr id="122" name="Google Shape;194;p36">
              <a:extLst>
                <a:ext uri="{FF2B5EF4-FFF2-40B4-BE49-F238E27FC236}">
                  <a16:creationId xmlns:a16="http://schemas.microsoft.com/office/drawing/2014/main" id="{E6EE9E08-E059-44AD-B69C-F8B51D49A244}"/>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15" name="Group 14"/>
          <p:cNvGrpSpPr/>
          <p:nvPr/>
        </p:nvGrpSpPr>
        <p:grpSpPr>
          <a:xfrm>
            <a:off x="7875773" y="11057"/>
            <a:ext cx="1196781" cy="615297"/>
            <a:chOff x="7875773" y="11057"/>
            <a:chExt cx="1196781" cy="615297"/>
          </a:xfrm>
        </p:grpSpPr>
        <p:sp>
          <p:nvSpPr>
            <p:cNvPr id="16" name="Rectangle 1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D53478CF-2E58-414E-865E-2B53BA72742B}"/>
              </a:ext>
            </a:extLst>
          </p:cNvPr>
          <p:cNvGrpSpPr/>
          <p:nvPr/>
        </p:nvGrpSpPr>
        <p:grpSpPr>
          <a:xfrm>
            <a:off x="5494554" y="2771511"/>
            <a:ext cx="3174956" cy="660822"/>
            <a:chOff x="704675" y="970694"/>
            <a:chExt cx="3174956" cy="660822"/>
          </a:xfrm>
        </p:grpSpPr>
        <p:sp>
          <p:nvSpPr>
            <p:cNvPr id="19" name="Google Shape;178;p35">
              <a:extLst>
                <a:ext uri="{FF2B5EF4-FFF2-40B4-BE49-F238E27FC236}">
                  <a16:creationId xmlns:a16="http://schemas.microsoft.com/office/drawing/2014/main" id="{92B3F10C-7ECD-4074-A6D5-CCD3DA3061AA}"/>
                </a:ext>
              </a:extLst>
            </p:cNvPr>
            <p:cNvSpPr txBox="1">
              <a:spLocks/>
            </p:cNvSpPr>
            <p:nvPr/>
          </p:nvSpPr>
          <p:spPr>
            <a:xfrm>
              <a:off x="1391754" y="1053716"/>
              <a:ext cx="24878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vi-VN" dirty="0">
                  <a:latin typeface="FS PF BeauSans Pro" panose="02000500000000020004" pitchFamily="2" charset="0"/>
                  <a:cs typeface="Calibri" panose="020F0502020204030204" pitchFamily="34" charset="0"/>
                </a:rPr>
                <a:t>Các bước xác định và kiểm tra locator bằng xpath trên 1 trang web </a:t>
              </a:r>
              <a:endParaRPr lang="en-US" dirty="0">
                <a:latin typeface="FS PF BeauSans Pro" panose="02000500000000020004" pitchFamily="2" charset="0"/>
                <a:cs typeface="Calibri" panose="020F0502020204030204" pitchFamily="34" charset="0"/>
              </a:endParaRPr>
            </a:p>
          </p:txBody>
        </p:sp>
        <p:sp>
          <p:nvSpPr>
            <p:cNvPr id="20" name="TextBox 19">
              <a:extLst>
                <a:ext uri="{FF2B5EF4-FFF2-40B4-BE49-F238E27FC236}">
                  <a16:creationId xmlns:a16="http://schemas.microsoft.com/office/drawing/2014/main" id="{9CD53380-3BE1-427E-B474-BF8AAA5122D7}"/>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sz="3000" dirty="0">
                  <a:solidFill>
                    <a:schemeClr val="accent5">
                      <a:lumMod val="50000"/>
                    </a:schemeClr>
                  </a:solidFill>
                  <a:latin typeface="FS PF BeauSans Pro" panose="02000500000000020004" pitchFamily="2" charset="0"/>
                </a:rPr>
                <a:t>04</a:t>
              </a:r>
            </a:p>
          </p:txBody>
        </p:sp>
        <p:cxnSp>
          <p:nvCxnSpPr>
            <p:cNvPr id="21" name="Google Shape;194;p36">
              <a:extLst>
                <a:ext uri="{FF2B5EF4-FFF2-40B4-BE49-F238E27FC236}">
                  <a16:creationId xmlns:a16="http://schemas.microsoft.com/office/drawing/2014/main" id="{7BC73535-41EC-4272-8BA2-0B086CB4D469}"/>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22" name="Group 21">
            <a:extLst>
              <a:ext uri="{FF2B5EF4-FFF2-40B4-BE49-F238E27FC236}">
                <a16:creationId xmlns:a16="http://schemas.microsoft.com/office/drawing/2014/main" id="{D53478CF-2E58-414E-865E-2B53BA72742B}"/>
              </a:ext>
            </a:extLst>
          </p:cNvPr>
          <p:cNvGrpSpPr/>
          <p:nvPr/>
        </p:nvGrpSpPr>
        <p:grpSpPr>
          <a:xfrm>
            <a:off x="791823" y="3974816"/>
            <a:ext cx="3174956" cy="660822"/>
            <a:chOff x="704675" y="970694"/>
            <a:chExt cx="3174956" cy="660822"/>
          </a:xfrm>
        </p:grpSpPr>
        <p:sp>
          <p:nvSpPr>
            <p:cNvPr id="23" name="Google Shape;178;p35">
              <a:extLst>
                <a:ext uri="{FF2B5EF4-FFF2-40B4-BE49-F238E27FC236}">
                  <a16:creationId xmlns:a16="http://schemas.microsoft.com/office/drawing/2014/main" id="{92B3F10C-7ECD-4074-A6D5-CCD3DA3061AA}"/>
                </a:ext>
              </a:extLst>
            </p:cNvPr>
            <p:cNvSpPr txBox="1">
              <a:spLocks/>
            </p:cNvSpPr>
            <p:nvPr/>
          </p:nvSpPr>
          <p:spPr>
            <a:xfrm>
              <a:off x="1391754" y="1053716"/>
              <a:ext cx="24878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FS PF BeauSans Pro" panose="02000500000000020004" pitchFamily="2" charset="0"/>
                  <a:cs typeface="Calibri" panose="020F0502020204030204" pitchFamily="34" charset="0"/>
                </a:rPr>
                <a:t>Tạo</a:t>
              </a:r>
              <a:r>
                <a:rPr lang="en-US" dirty="0">
                  <a:latin typeface="FS PF BeauSans Pro" panose="02000500000000020004" pitchFamily="2" charset="0"/>
                  <a:cs typeface="Calibri" panose="020F0502020204030204" pitchFamily="34" charset="0"/>
                </a:rPr>
                <a:t> UI object </a:t>
              </a:r>
              <a:r>
                <a:rPr lang="en-US" dirty="0" err="1">
                  <a:latin typeface="FS PF BeauSans Pro" panose="02000500000000020004" pitchFamily="2" charset="0"/>
                  <a:cs typeface="Calibri" panose="020F0502020204030204" pitchFamily="34" charset="0"/>
                </a:rPr>
                <a:t>trên</a:t>
              </a:r>
              <a:r>
                <a:rPr lang="en-US" dirty="0">
                  <a:latin typeface="FS PF BeauSans Pro" panose="02000500000000020004" pitchFamily="2" charset="0"/>
                  <a:cs typeface="Calibri" panose="020F0502020204030204" pitchFamily="34" charset="0"/>
                </a:rPr>
                <a:t> VTAT IDE</a:t>
              </a:r>
            </a:p>
          </p:txBody>
        </p:sp>
        <p:sp>
          <p:nvSpPr>
            <p:cNvPr id="24" name="TextBox 23">
              <a:extLst>
                <a:ext uri="{FF2B5EF4-FFF2-40B4-BE49-F238E27FC236}">
                  <a16:creationId xmlns:a16="http://schemas.microsoft.com/office/drawing/2014/main" id="{9CD53380-3BE1-427E-B474-BF8AAA5122D7}"/>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sz="3000" dirty="0">
                  <a:solidFill>
                    <a:schemeClr val="accent5">
                      <a:lumMod val="50000"/>
                    </a:schemeClr>
                  </a:solidFill>
                  <a:latin typeface="FS PF BeauSans Pro" panose="02000500000000020004" pitchFamily="2" charset="0"/>
                </a:rPr>
                <a:t>05</a:t>
              </a:r>
            </a:p>
          </p:txBody>
        </p:sp>
        <p:cxnSp>
          <p:nvCxnSpPr>
            <p:cNvPr id="25" name="Google Shape;194;p36">
              <a:extLst>
                <a:ext uri="{FF2B5EF4-FFF2-40B4-BE49-F238E27FC236}">
                  <a16:creationId xmlns:a16="http://schemas.microsoft.com/office/drawing/2014/main" id="{7BC73535-41EC-4272-8BA2-0B086CB4D469}"/>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grpSp>
        <p:nvGrpSpPr>
          <p:cNvPr id="26" name="Group 25">
            <a:extLst>
              <a:ext uri="{FF2B5EF4-FFF2-40B4-BE49-F238E27FC236}">
                <a16:creationId xmlns:a16="http://schemas.microsoft.com/office/drawing/2014/main" id="{4E3F78A5-D879-4930-A534-DD3EBDB05FAE}"/>
              </a:ext>
            </a:extLst>
          </p:cNvPr>
          <p:cNvGrpSpPr/>
          <p:nvPr/>
        </p:nvGrpSpPr>
        <p:grpSpPr>
          <a:xfrm>
            <a:off x="5494554" y="3969639"/>
            <a:ext cx="3174956" cy="660822"/>
            <a:chOff x="704675" y="970694"/>
            <a:chExt cx="3174956" cy="660822"/>
          </a:xfrm>
        </p:grpSpPr>
        <p:sp>
          <p:nvSpPr>
            <p:cNvPr id="27" name="Google Shape;178;p35">
              <a:extLst>
                <a:ext uri="{FF2B5EF4-FFF2-40B4-BE49-F238E27FC236}">
                  <a16:creationId xmlns:a16="http://schemas.microsoft.com/office/drawing/2014/main" id="{2F5364AC-4745-4195-B313-75C95FD231D5}"/>
                </a:ext>
              </a:extLst>
            </p:cNvPr>
            <p:cNvSpPr txBox="1">
              <a:spLocks/>
            </p:cNvSpPr>
            <p:nvPr/>
          </p:nvSpPr>
          <p:spPr>
            <a:xfrm>
              <a:off x="1391754" y="1053716"/>
              <a:ext cx="24878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lvl="0"/>
              <a:r>
                <a:rPr lang="en-US" dirty="0" err="1">
                  <a:latin typeface="FS PF BeauSans Pro" panose="02000500000000020004" pitchFamily="2" charset="0"/>
                  <a:cs typeface="Calibri" panose="020F0502020204030204" pitchFamily="34" charset="0"/>
                </a:rPr>
                <a:t>Bài</a:t>
              </a:r>
              <a:r>
                <a:rPr lang="en-US" dirty="0">
                  <a:latin typeface="FS PF BeauSans Pro" panose="02000500000000020004" pitchFamily="2" charset="0"/>
                  <a:cs typeface="Calibri" panose="020F0502020204030204" pitchFamily="34" charset="0"/>
                </a:rPr>
                <a:t> </a:t>
              </a:r>
              <a:r>
                <a:rPr lang="en-US" dirty="0" err="1">
                  <a:latin typeface="FS PF BeauSans Pro" panose="02000500000000020004" pitchFamily="2" charset="0"/>
                  <a:cs typeface="Calibri" panose="020F0502020204030204" pitchFamily="34" charset="0"/>
                </a:rPr>
                <a:t>tập</a:t>
              </a:r>
              <a:endParaRPr lang="en-US" dirty="0">
                <a:latin typeface="FS PF BeauSans Pro" panose="02000500000000020004" pitchFamily="2" charset="0"/>
                <a:cs typeface="Calibri" panose="020F0502020204030204" pitchFamily="34" charset="0"/>
              </a:endParaRPr>
            </a:p>
          </p:txBody>
        </p:sp>
        <p:sp>
          <p:nvSpPr>
            <p:cNvPr id="28" name="TextBox 27">
              <a:extLst>
                <a:ext uri="{FF2B5EF4-FFF2-40B4-BE49-F238E27FC236}">
                  <a16:creationId xmlns:a16="http://schemas.microsoft.com/office/drawing/2014/main" id="{AFCD407F-4A7A-4C8A-A8FD-73E610E777AD}"/>
                </a:ext>
              </a:extLst>
            </p:cNvPr>
            <p:cNvSpPr txBox="1"/>
            <p:nvPr/>
          </p:nvSpPr>
          <p:spPr>
            <a:xfrm>
              <a:off x="704675" y="970694"/>
              <a:ext cx="654205" cy="646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Clr>
                  <a:srgbClr val="434343"/>
                </a:buClr>
                <a:buSzPts val="4800"/>
                <a:buFont typeface="Exo 2"/>
                <a:buNone/>
                <a:defRPr sz="3600" b="1">
                  <a:solidFill>
                    <a:srgbClr val="434343"/>
                  </a:solidFill>
                  <a:latin typeface="Calibri" panose="020F0502020204030204" pitchFamily="34" charset="0"/>
                  <a:ea typeface="Exo 2"/>
                  <a:cs typeface="Calibri" panose="020F0502020204030204" pitchFamily="34" charset="0"/>
                </a:defRPr>
              </a:lvl1pPr>
              <a:lvl2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2pPr>
              <a:lvl3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3pPr>
              <a:lvl4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4pPr>
              <a:lvl5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5pPr>
              <a:lvl6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6pPr>
              <a:lvl7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7pPr>
              <a:lvl8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8pPr>
              <a:lvl9pPr algn="r">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defRPr>
              </a:lvl9pPr>
            </a:lstStyle>
            <a:p>
              <a:r>
                <a:rPr lang="en-US" sz="3000" dirty="0">
                  <a:solidFill>
                    <a:schemeClr val="accent5">
                      <a:lumMod val="50000"/>
                    </a:schemeClr>
                  </a:solidFill>
                  <a:latin typeface="FS PF BeauSans Pro" panose="02000500000000020004" pitchFamily="2" charset="0"/>
                </a:rPr>
                <a:t>06</a:t>
              </a:r>
            </a:p>
          </p:txBody>
        </p:sp>
        <p:cxnSp>
          <p:nvCxnSpPr>
            <p:cNvPr id="29" name="Google Shape;194;p36">
              <a:extLst>
                <a:ext uri="{FF2B5EF4-FFF2-40B4-BE49-F238E27FC236}">
                  <a16:creationId xmlns:a16="http://schemas.microsoft.com/office/drawing/2014/main" id="{D74CB88C-B048-4DA6-9519-889F6FB9EB8E}"/>
                </a:ext>
              </a:extLst>
            </p:cNvPr>
            <p:cNvCxnSpPr>
              <a:cxnSpLocks/>
            </p:cNvCxnSpPr>
            <p:nvPr/>
          </p:nvCxnSpPr>
          <p:spPr>
            <a:xfrm>
              <a:off x="1375317" y="1073329"/>
              <a:ext cx="0" cy="543696"/>
            </a:xfrm>
            <a:prstGeom prst="straightConnector1">
              <a:avLst/>
            </a:prstGeom>
            <a:noFill/>
            <a:ln w="9525" cap="sq" cmpd="sng">
              <a:solidFill>
                <a:srgbClr val="434343"/>
              </a:solidFill>
              <a:prstDash val="solid"/>
              <a:round/>
              <a:headEnd type="none" w="med" len="med"/>
              <a:tailEnd type="none" w="med" len="med"/>
            </a:ln>
          </p:spPr>
        </p:cxnSp>
      </p:grpSp>
    </p:spTree>
    <p:extLst>
      <p:ext uri="{BB962C8B-B14F-4D97-AF65-F5344CB8AC3E}">
        <p14:creationId xmlns:p14="http://schemas.microsoft.com/office/powerpoint/2010/main" val="539370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70467"/>
            <a:ext cx="7875599" cy="1077218"/>
            <a:chOff x="797766" y="1029766"/>
            <a:chExt cx="7875599" cy="1077218"/>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053885" y="1029766"/>
              <a:ext cx="7619480" cy="1077218"/>
            </a:xfrm>
            <a:prstGeom prst="rect">
              <a:avLst/>
            </a:prstGeom>
            <a:noFill/>
          </p:spPr>
          <p:txBody>
            <a:bodyPr wrap="square" rtlCol="0">
              <a:spAutoFit/>
            </a:bodyPr>
            <a:lstStyle/>
            <a:p>
              <a:r>
                <a:rPr lang="en-US" sz="1800" dirty="0">
                  <a:latin typeface="FS PF BeauSans Pro" panose="02000500000000020004" pitchFamily="2" charset="0"/>
                </a:rPr>
                <a:t>4. Di </a:t>
              </a:r>
              <a:r>
                <a:rPr lang="en-US" sz="1800" dirty="0" err="1">
                  <a:latin typeface="FS PF BeauSans Pro" panose="02000500000000020004" pitchFamily="2" charset="0"/>
                </a:rPr>
                <a:t>chuyển</a:t>
              </a:r>
              <a:r>
                <a:rPr lang="en-US" sz="1800" dirty="0">
                  <a:latin typeface="FS PF BeauSans Pro" panose="02000500000000020004" pitchFamily="2" charset="0"/>
                </a:rPr>
                <a:t> </a:t>
              </a:r>
              <a:r>
                <a:rPr lang="en-US" sz="1800" dirty="0" err="1">
                  <a:latin typeface="FS PF BeauSans Pro" panose="02000500000000020004" pitchFamily="2" charset="0"/>
                </a:rPr>
                <a:t>chuột</a:t>
              </a:r>
              <a:r>
                <a:rPr lang="en-US" sz="1800" dirty="0">
                  <a:latin typeface="FS PF BeauSans Pro" panose="02000500000000020004" pitchFamily="2" charset="0"/>
                </a:rPr>
                <a:t> </a:t>
              </a:r>
              <a:r>
                <a:rPr lang="en-US" sz="1800" dirty="0" err="1">
                  <a:latin typeface="FS PF BeauSans Pro" panose="02000500000000020004" pitchFamily="2" charset="0"/>
                </a:rPr>
                <a:t>và</a:t>
              </a:r>
              <a:r>
                <a:rPr lang="en-US" sz="1800" dirty="0">
                  <a:latin typeface="FS PF BeauSans Pro" panose="02000500000000020004" pitchFamily="2" charset="0"/>
                </a:rPr>
                <a:t> </a:t>
              </a:r>
              <a:r>
                <a:rPr lang="en-US" sz="1800" dirty="0" err="1">
                  <a:latin typeface="FS PF BeauSans Pro" panose="02000500000000020004" pitchFamily="2" charset="0"/>
                </a:rPr>
                <a:t>chọn</a:t>
              </a:r>
              <a:r>
                <a:rPr lang="en-US" sz="1800" dirty="0">
                  <a:latin typeface="FS PF BeauSans Pro" panose="02000500000000020004" pitchFamily="2" charset="0"/>
                </a:rPr>
                <a:t> </a:t>
              </a:r>
              <a:r>
                <a:rPr lang="en-US" sz="1800" dirty="0" err="1">
                  <a:latin typeface="FS PF BeauSans Pro" panose="02000500000000020004" pitchFamily="2" charset="0"/>
                </a:rPr>
                <a:t>đến</a:t>
              </a:r>
              <a:r>
                <a:rPr lang="en-US" sz="1800" dirty="0">
                  <a:latin typeface="FS PF BeauSans Pro" panose="02000500000000020004" pitchFamily="2" charset="0"/>
                </a:rPr>
                <a:t> </a:t>
              </a:r>
              <a:r>
                <a:rPr lang="en-US" sz="1800" dirty="0" err="1">
                  <a:latin typeface="FS PF BeauSans Pro" panose="02000500000000020004" pitchFamily="2" charset="0"/>
                </a:rPr>
                <a:t>thành</a:t>
              </a:r>
              <a:r>
                <a:rPr lang="en-US" sz="1800" dirty="0">
                  <a:latin typeface="FS PF BeauSans Pro" panose="02000500000000020004" pitchFamily="2" charset="0"/>
                </a:rPr>
                <a:t> </a:t>
              </a:r>
              <a:r>
                <a:rPr lang="en-US" sz="1800" dirty="0" err="1">
                  <a:latin typeface="FS PF BeauSans Pro" panose="02000500000000020004" pitchFamily="2" charset="0"/>
                </a:rPr>
                <a:t>phần</a:t>
              </a:r>
              <a:r>
                <a:rPr lang="en-US" sz="1800" dirty="0">
                  <a:latin typeface="FS PF BeauSans Pro" panose="02000500000000020004" pitchFamily="2" charset="0"/>
                </a:rPr>
                <a:t> </a:t>
              </a:r>
              <a:r>
                <a:rPr lang="en-US" sz="1800" dirty="0" err="1">
                  <a:latin typeface="FS PF BeauSans Pro" panose="02000500000000020004" pitchFamily="2" charset="0"/>
                </a:rPr>
                <a:t>cần</a:t>
              </a:r>
              <a:r>
                <a:rPr lang="en-US" sz="1800" dirty="0">
                  <a:latin typeface="FS PF BeauSans Pro" panose="02000500000000020004" pitchFamily="2" charset="0"/>
                </a:rPr>
                <a:t> </a:t>
              </a:r>
              <a:r>
                <a:rPr lang="en-US" sz="1800" dirty="0" err="1">
                  <a:latin typeface="FS PF BeauSans Pro" panose="02000500000000020004" pitchFamily="2" charset="0"/>
                </a:rPr>
                <a:t>lấy</a:t>
              </a:r>
              <a:r>
                <a:rPr lang="en-US" sz="1800" dirty="0">
                  <a:latin typeface="FS PF BeauSans Pro" panose="02000500000000020004" pitchFamily="2" charset="0"/>
                </a:rPr>
                <a:t> Locator – </a:t>
              </a:r>
              <a:r>
                <a:rPr lang="en-US" sz="1800" dirty="0" err="1">
                  <a:latin typeface="FS PF BeauSans Pro" panose="02000500000000020004" pitchFamily="2" charset="0"/>
                </a:rPr>
                <a:t>Xpath</a:t>
              </a:r>
              <a:endParaRPr lang="en-US" sz="1800" dirty="0">
                <a:latin typeface="FS PF BeauSans Pro" panose="02000500000000020004" pitchFamily="2" charset="0"/>
              </a:endParaRPr>
            </a:p>
            <a:p>
              <a:r>
                <a:rPr lang="en-US" dirty="0" err="1">
                  <a:latin typeface="FS PF BeauSans Pro" panose="02000500000000020004" pitchFamily="2" charset="0"/>
                </a:rPr>
                <a:t>Khi</a:t>
              </a:r>
              <a:r>
                <a:rPr lang="en-US" dirty="0">
                  <a:latin typeface="FS PF BeauSans Pro" panose="02000500000000020004" pitchFamily="2" charset="0"/>
                </a:rPr>
                <a:t> di </a:t>
              </a:r>
              <a:r>
                <a:rPr lang="en-US" dirty="0" err="1">
                  <a:latin typeface="FS PF BeauSans Pro" panose="02000500000000020004" pitchFamily="2" charset="0"/>
                </a:rPr>
                <a:t>chuyển</a:t>
              </a:r>
              <a:r>
                <a:rPr lang="en-US" dirty="0">
                  <a:latin typeface="FS PF BeauSans Pro" panose="02000500000000020004" pitchFamily="2" charset="0"/>
                </a:rPr>
                <a:t> </a:t>
              </a:r>
              <a:r>
                <a:rPr lang="en-US" dirty="0" err="1">
                  <a:latin typeface="FS PF BeauSans Pro" panose="02000500000000020004" pitchFamily="2" charset="0"/>
                </a:rPr>
                <a:t>chuột</a:t>
              </a:r>
              <a:r>
                <a:rPr lang="en-US" dirty="0">
                  <a:latin typeface="FS PF BeauSans Pro" panose="02000500000000020004" pitchFamily="2" charset="0"/>
                </a:rPr>
                <a:t> </a:t>
              </a:r>
              <a:r>
                <a:rPr lang="en-US" dirty="0" err="1">
                  <a:latin typeface="FS PF BeauSans Pro" panose="02000500000000020004" pitchFamily="2" charset="0"/>
                </a:rPr>
                <a:t>đến</a:t>
              </a:r>
              <a:r>
                <a:rPr lang="en-US" dirty="0">
                  <a:latin typeface="FS PF BeauSans Pro" panose="02000500000000020004" pitchFamily="2" charset="0"/>
                </a:rPr>
                <a:t> </a:t>
              </a:r>
              <a:r>
                <a:rPr lang="en-US" dirty="0" err="1">
                  <a:latin typeface="FS PF BeauSans Pro" panose="02000500000000020004" pitchFamily="2" charset="0"/>
                </a:rPr>
                <a:t>thành</a:t>
              </a:r>
              <a:r>
                <a:rPr lang="en-US" dirty="0">
                  <a:latin typeface="FS PF BeauSans Pro" panose="02000500000000020004" pitchFamily="2" charset="0"/>
                </a:rPr>
                <a:t> </a:t>
              </a:r>
              <a:r>
                <a:rPr lang="en-US" dirty="0" err="1">
                  <a:latin typeface="FS PF BeauSans Pro" panose="02000500000000020004" pitchFamily="2" charset="0"/>
                </a:rPr>
                <a:t>phần</a:t>
              </a:r>
              <a:r>
                <a:rPr lang="en-US" dirty="0">
                  <a:latin typeface="FS PF BeauSans Pro" panose="02000500000000020004" pitchFamily="2" charset="0"/>
                </a:rPr>
                <a:t> </a:t>
              </a:r>
              <a:r>
                <a:rPr lang="en-US" dirty="0" err="1">
                  <a:latin typeface="FS PF BeauSans Pro" panose="02000500000000020004" pitchFamily="2" charset="0"/>
                </a:rPr>
                <a:t>cần</a:t>
              </a:r>
              <a:r>
                <a:rPr lang="en-US" dirty="0">
                  <a:latin typeface="FS PF BeauSans Pro" panose="02000500000000020004" pitchFamily="2" charset="0"/>
                </a:rPr>
                <a:t> </a:t>
              </a:r>
              <a:r>
                <a:rPr lang="en-US" dirty="0" err="1">
                  <a:latin typeface="FS PF BeauSans Pro" panose="02000500000000020004" pitchFamily="2" charset="0"/>
                </a:rPr>
                <a:t>lấy</a:t>
              </a:r>
              <a:r>
                <a:rPr lang="en-US" dirty="0">
                  <a:latin typeface="FS PF BeauSans Pro" panose="02000500000000020004" pitchFamily="2" charset="0"/>
                </a:rPr>
                <a:t> location, </a:t>
              </a:r>
              <a:r>
                <a:rPr lang="en-US" dirty="0" err="1">
                  <a:latin typeface="FS PF BeauSans Pro" panose="02000500000000020004" pitchFamily="2" charset="0"/>
                </a:rPr>
                <a:t>tại</a:t>
              </a:r>
              <a:r>
                <a:rPr lang="en-US" dirty="0">
                  <a:latin typeface="FS PF BeauSans Pro" panose="02000500000000020004" pitchFamily="2" charset="0"/>
                </a:rPr>
                <a:t> tab elements </a:t>
              </a:r>
              <a:r>
                <a:rPr lang="en-US" dirty="0" err="1">
                  <a:latin typeface="FS PF BeauSans Pro" panose="02000500000000020004" pitchFamily="2" charset="0"/>
                </a:rPr>
                <a:t>của</a:t>
              </a:r>
              <a:r>
                <a:rPr lang="en-US" dirty="0">
                  <a:latin typeface="FS PF BeauSans Pro" panose="02000500000000020004" pitchFamily="2" charset="0"/>
                </a:rPr>
                <a:t> </a:t>
              </a:r>
              <a:r>
                <a:rPr lang="en-US" dirty="0" err="1">
                  <a:latin typeface="FS PF BeauSans Pro" panose="02000500000000020004" pitchFamily="2" charset="0"/>
                </a:rPr>
                <a:t>devtool</a:t>
              </a:r>
              <a:r>
                <a:rPr lang="en-US" dirty="0">
                  <a:latin typeface="FS PF BeauSans Pro" panose="02000500000000020004" pitchFamily="2" charset="0"/>
                </a:rPr>
                <a:t> </a:t>
              </a:r>
              <a:r>
                <a:rPr lang="en-US" dirty="0" err="1">
                  <a:latin typeface="FS PF BeauSans Pro" panose="02000500000000020004" pitchFamily="2" charset="0"/>
                </a:rPr>
                <a:t>sẽ</a:t>
              </a:r>
              <a:r>
                <a:rPr lang="en-US" dirty="0">
                  <a:latin typeface="FS PF BeauSans Pro" panose="02000500000000020004" pitchFamily="2" charset="0"/>
                </a:rPr>
                <a:t> </a:t>
              </a:r>
              <a:r>
                <a:rPr lang="en-US" dirty="0" err="1">
                  <a:latin typeface="FS PF BeauSans Pro" panose="02000500000000020004" pitchFamily="2" charset="0"/>
                </a:rPr>
                <a:t>hiển</a:t>
              </a:r>
              <a:r>
                <a:rPr lang="en-US" dirty="0">
                  <a:latin typeface="FS PF BeauSans Pro" panose="02000500000000020004" pitchFamily="2" charset="0"/>
                </a:rPr>
                <a:t> </a:t>
              </a:r>
              <a:r>
                <a:rPr lang="en-US" dirty="0" err="1">
                  <a:latin typeface="FS PF BeauSans Pro" panose="02000500000000020004" pitchFamily="2" charset="0"/>
                </a:rPr>
                <a:t>thị</a:t>
              </a:r>
              <a:r>
                <a:rPr lang="en-US" dirty="0">
                  <a:latin typeface="FS PF BeauSans Pro" panose="02000500000000020004" pitchFamily="2" charset="0"/>
                </a:rPr>
                <a:t> ra element html </a:t>
              </a:r>
              <a:r>
                <a:rPr lang="en-US" dirty="0" err="1">
                  <a:latin typeface="FS PF BeauSans Pro" panose="02000500000000020004" pitchFamily="2" charset="0"/>
                </a:rPr>
                <a:t>của</a:t>
              </a:r>
              <a:r>
                <a:rPr lang="en-US" dirty="0">
                  <a:latin typeface="FS PF BeauSans Pro" panose="02000500000000020004" pitchFamily="2" charset="0"/>
                </a:rPr>
                <a:t> </a:t>
              </a:r>
              <a:r>
                <a:rPr lang="en-US" dirty="0" err="1">
                  <a:latin typeface="FS PF BeauSans Pro" panose="02000500000000020004" pitchFamily="2" charset="0"/>
                </a:rPr>
                <a:t>thành</a:t>
              </a:r>
              <a:r>
                <a:rPr lang="en-US" dirty="0">
                  <a:latin typeface="FS PF BeauSans Pro" panose="02000500000000020004" pitchFamily="2" charset="0"/>
                </a:rPr>
                <a:t> </a:t>
              </a:r>
              <a:r>
                <a:rPr lang="en-US" dirty="0" err="1">
                  <a:latin typeface="FS PF BeauSans Pro" panose="02000500000000020004" pitchFamily="2" charset="0"/>
                </a:rPr>
                <a:t>phần</a:t>
              </a:r>
              <a:r>
                <a:rPr lang="en-US" dirty="0">
                  <a:latin typeface="FS PF BeauSans Pro" panose="02000500000000020004" pitchFamily="2" charset="0"/>
                </a:rPr>
                <a:t> </a:t>
              </a:r>
              <a:r>
                <a:rPr lang="en-US" dirty="0" err="1">
                  <a:latin typeface="FS PF BeauSans Pro" panose="02000500000000020004" pitchFamily="2" charset="0"/>
                </a:rPr>
                <a:t>đang</a:t>
              </a:r>
              <a:r>
                <a:rPr lang="en-US" dirty="0">
                  <a:latin typeface="FS PF BeauSans Pro" panose="02000500000000020004" pitchFamily="2" charset="0"/>
                </a:rPr>
                <a:t> </a:t>
              </a:r>
              <a:r>
                <a:rPr lang="en-US" dirty="0" err="1">
                  <a:latin typeface="FS PF BeauSans Pro" panose="02000500000000020004" pitchFamily="2" charset="0"/>
                </a:rPr>
                <a:t>chọn</a:t>
              </a:r>
              <a:r>
                <a:rPr lang="en-US" dirty="0">
                  <a:latin typeface="FS PF BeauSans Pro" panose="02000500000000020004" pitchFamily="2" charset="0"/>
                </a:rPr>
                <a:t>.</a:t>
              </a:r>
            </a:p>
            <a:p>
              <a:r>
                <a:rPr lang="en-US" sz="1800" dirty="0">
                  <a:latin typeface="FS PF BeauSans Pro" panose="02000500000000020004" pitchFamily="2" charset="0"/>
                </a:rPr>
                <a:t> </a:t>
              </a: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21" name="Picture 20">
            <a:extLst>
              <a:ext uri="{FF2B5EF4-FFF2-40B4-BE49-F238E27FC236}">
                <a16:creationId xmlns:a16="http://schemas.microsoft.com/office/drawing/2014/main" id="{6D51FB2B-3A36-4275-AD1D-9652952A66DF}"/>
              </a:ext>
            </a:extLst>
          </p:cNvPr>
          <p:cNvPicPr>
            <a:picLocks noChangeAspect="1"/>
          </p:cNvPicPr>
          <p:nvPr/>
        </p:nvPicPr>
        <p:blipFill>
          <a:blip r:embed="rId4"/>
          <a:stretch>
            <a:fillRect/>
          </a:stretch>
        </p:blipFill>
        <p:spPr>
          <a:xfrm>
            <a:off x="2803867" y="1439853"/>
            <a:ext cx="226867" cy="208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E455CF24-B022-4A93-B8E2-A46D3CFD7CEE}"/>
              </a:ext>
            </a:extLst>
          </p:cNvPr>
          <p:cNvPicPr>
            <a:picLocks noChangeAspect="1"/>
          </p:cNvPicPr>
          <p:nvPr/>
        </p:nvPicPr>
        <p:blipFill>
          <a:blip r:embed="rId5"/>
          <a:stretch>
            <a:fillRect/>
          </a:stretch>
        </p:blipFill>
        <p:spPr>
          <a:xfrm>
            <a:off x="1098320" y="1804193"/>
            <a:ext cx="6947359" cy="3212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5" name="Group 24">
            <a:extLst>
              <a:ext uri="{FF2B5EF4-FFF2-40B4-BE49-F238E27FC236}">
                <a16:creationId xmlns:a16="http://schemas.microsoft.com/office/drawing/2014/main" id="{A08F0188-9B09-40D4-B335-E7E22773C1C2}"/>
              </a:ext>
            </a:extLst>
          </p:cNvPr>
          <p:cNvGrpSpPr/>
          <p:nvPr/>
        </p:nvGrpSpPr>
        <p:grpSpPr>
          <a:xfrm>
            <a:off x="-343571" y="-6096"/>
            <a:ext cx="3069261" cy="505692"/>
            <a:chOff x="-180109" y="-1"/>
            <a:chExt cx="2870682" cy="505692"/>
          </a:xfrm>
        </p:grpSpPr>
        <p:sp>
          <p:nvSpPr>
            <p:cNvPr id="26" name="Rectangle: Diagonal Corners Snipped 25">
              <a:extLst>
                <a:ext uri="{FF2B5EF4-FFF2-40B4-BE49-F238E27FC236}">
                  <a16:creationId xmlns:a16="http://schemas.microsoft.com/office/drawing/2014/main" id="{D61FA903-0D53-4057-816D-7D1752A1B67D}"/>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7" name="TextBox 26">
              <a:extLst>
                <a:ext uri="{FF2B5EF4-FFF2-40B4-BE49-F238E27FC236}">
                  <a16:creationId xmlns:a16="http://schemas.microsoft.com/office/drawing/2014/main" id="{68D4AFD1-CBCD-4FCE-93FB-DBA62FF26386}"/>
                </a:ext>
              </a:extLst>
            </p:cNvPr>
            <p:cNvSpPr txBox="1"/>
            <p:nvPr/>
          </p:nvSpPr>
          <p:spPr>
            <a:xfrm>
              <a:off x="118947" y="126381"/>
              <a:ext cx="2413744" cy="307777"/>
            </a:xfrm>
            <a:prstGeom prst="rect">
              <a:avLst/>
            </a:prstGeom>
            <a:noFill/>
          </p:spPr>
          <p:txBody>
            <a:bodyPr wrap="square" rtlCol="0">
              <a:spAutoFit/>
            </a:bodyPr>
            <a:lstStyle/>
            <a:p>
              <a:pPr lvl="0"/>
              <a:r>
                <a:rPr lang="it-IT" i="1" dirty="0">
                  <a:solidFill>
                    <a:schemeClr val="bg1"/>
                  </a:solidFill>
                  <a:latin typeface="FS PF BeauSans Pro" panose="02000500000000020004" pitchFamily="2" charset="0"/>
                  <a:cs typeface="Calibri" panose="020F0502020204030204" pitchFamily="34" charset="0"/>
                </a:rPr>
                <a:t>Xác định và kiểm tra locator</a:t>
              </a:r>
              <a:endParaRPr lang="en-US" i="1" dirty="0">
                <a:solidFill>
                  <a:schemeClr val="bg1"/>
                </a:solidFill>
                <a:latin typeface="FS PF BeauSans Pro" panose="02000500000000020004" pitchFamily="2" charset="0"/>
                <a:cs typeface="Calibri" panose="020F0502020204030204" pitchFamily="34" charset="0"/>
              </a:endParaRPr>
            </a:p>
          </p:txBody>
        </p:sp>
      </p:grpSp>
    </p:spTree>
    <p:extLst>
      <p:ext uri="{BB962C8B-B14F-4D97-AF65-F5344CB8AC3E}">
        <p14:creationId xmlns:p14="http://schemas.microsoft.com/office/powerpoint/2010/main" val="2865588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70467"/>
            <a:ext cx="7875599" cy="646331"/>
            <a:chOff x="797766" y="1029766"/>
            <a:chExt cx="7875599" cy="646331"/>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053885" y="1029766"/>
              <a:ext cx="7619480" cy="646331"/>
            </a:xfrm>
            <a:prstGeom prst="rect">
              <a:avLst/>
            </a:prstGeom>
            <a:noFill/>
          </p:spPr>
          <p:txBody>
            <a:bodyPr wrap="square" rtlCol="0">
              <a:spAutoFit/>
            </a:bodyPr>
            <a:lstStyle/>
            <a:p>
              <a:r>
                <a:rPr lang="en-US" sz="1800" dirty="0">
                  <a:latin typeface="FS PF BeauSans Pro" panose="02000500000000020004" pitchFamily="2" charset="0"/>
                </a:rPr>
                <a:t>5. </a:t>
              </a:r>
              <a:r>
                <a:rPr lang="en-US" sz="1800" dirty="0" err="1">
                  <a:latin typeface="FS PF BeauSans Pro" panose="02000500000000020004" pitchFamily="2" charset="0"/>
                </a:rPr>
                <a:t>Bấm</a:t>
              </a:r>
              <a:r>
                <a:rPr lang="en-US" sz="1800" dirty="0">
                  <a:latin typeface="FS PF BeauSans Pro" panose="02000500000000020004" pitchFamily="2" charset="0"/>
                </a:rPr>
                <a:t> Ctrl + F </a:t>
              </a:r>
              <a:r>
                <a:rPr lang="en-US" sz="1800" dirty="0" err="1">
                  <a:latin typeface="FS PF BeauSans Pro" panose="02000500000000020004" pitchFamily="2" charset="0"/>
                </a:rPr>
                <a:t>để</a:t>
              </a:r>
              <a:r>
                <a:rPr lang="en-US" sz="1800" dirty="0">
                  <a:latin typeface="FS PF BeauSans Pro" panose="02000500000000020004" pitchFamily="2" charset="0"/>
                </a:rPr>
                <a:t> </a:t>
              </a:r>
              <a:r>
                <a:rPr lang="en-US" sz="1800" dirty="0" err="1">
                  <a:latin typeface="FS PF BeauSans Pro" panose="02000500000000020004" pitchFamily="2" charset="0"/>
                </a:rPr>
                <a:t>thực</a:t>
              </a:r>
              <a:r>
                <a:rPr lang="en-US" sz="1800" dirty="0">
                  <a:latin typeface="FS PF BeauSans Pro" panose="02000500000000020004" pitchFamily="2" charset="0"/>
                </a:rPr>
                <a:t> </a:t>
              </a:r>
              <a:r>
                <a:rPr lang="en-US" sz="1800" dirty="0" err="1">
                  <a:latin typeface="FS PF BeauSans Pro" panose="02000500000000020004" pitchFamily="2" charset="0"/>
                </a:rPr>
                <a:t>hiện</a:t>
              </a:r>
              <a:r>
                <a:rPr lang="en-US" sz="1800" dirty="0">
                  <a:latin typeface="FS PF BeauSans Pro" panose="02000500000000020004" pitchFamily="2" charset="0"/>
                </a:rPr>
                <a:t> </a:t>
              </a:r>
              <a:r>
                <a:rPr lang="en-US" sz="1800" dirty="0" err="1">
                  <a:latin typeface="FS PF BeauSans Pro" panose="02000500000000020004" pitchFamily="2" charset="0"/>
                </a:rPr>
                <a:t>xác</a:t>
              </a:r>
              <a:r>
                <a:rPr lang="en-US" sz="1800" dirty="0">
                  <a:latin typeface="FS PF BeauSans Pro" panose="02000500000000020004" pitchFamily="2" charset="0"/>
                </a:rPr>
                <a:t> </a:t>
              </a:r>
              <a:r>
                <a:rPr lang="en-US" sz="1800" dirty="0" err="1">
                  <a:latin typeface="FS PF BeauSans Pro" panose="02000500000000020004" pitchFamily="2" charset="0"/>
                </a:rPr>
                <a:t>định</a:t>
              </a:r>
              <a:r>
                <a:rPr lang="en-US" sz="1800" dirty="0">
                  <a:latin typeface="FS PF BeauSans Pro" panose="02000500000000020004" pitchFamily="2" charset="0"/>
                </a:rPr>
                <a:t> </a:t>
              </a:r>
              <a:r>
                <a:rPr lang="en-US" sz="1800" dirty="0" err="1">
                  <a:latin typeface="FS PF BeauSans Pro" panose="02000500000000020004" pitchFamily="2" charset="0"/>
                </a:rPr>
                <a:t>xpath</a:t>
              </a:r>
              <a:r>
                <a:rPr lang="en-US" sz="1800" dirty="0">
                  <a:latin typeface="FS PF BeauSans Pro" panose="02000500000000020004" pitchFamily="2" charset="0"/>
                </a:rPr>
                <a:t> </a:t>
              </a:r>
              <a:r>
                <a:rPr lang="en-US" sz="1800" dirty="0" err="1">
                  <a:latin typeface="FS PF BeauSans Pro" panose="02000500000000020004" pitchFamily="2" charset="0"/>
                </a:rPr>
                <a:t>của</a:t>
              </a:r>
              <a:r>
                <a:rPr lang="en-US" sz="1800" dirty="0">
                  <a:latin typeface="FS PF BeauSans Pro" panose="02000500000000020004" pitchFamily="2" charset="0"/>
                </a:rPr>
                <a:t> </a:t>
              </a:r>
              <a:r>
                <a:rPr lang="en-US" sz="1800" dirty="0" err="1">
                  <a:latin typeface="FS PF BeauSans Pro" panose="02000500000000020004" pitchFamily="2" charset="0"/>
                </a:rPr>
                <a:t>thẻ</a:t>
              </a:r>
              <a:r>
                <a:rPr lang="en-US" sz="1800" dirty="0">
                  <a:latin typeface="FS PF BeauSans Pro" panose="02000500000000020004" pitchFamily="2" charset="0"/>
                </a:rPr>
                <a:t>.</a:t>
              </a:r>
            </a:p>
            <a:p>
              <a:r>
                <a:rPr lang="en-US" sz="1800" dirty="0">
                  <a:latin typeface="FS PF BeauSans Pro" panose="02000500000000020004" pitchFamily="2" charset="0"/>
                </a:rPr>
                <a:t> </a:t>
              </a: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21" name="Picture 20">
            <a:extLst>
              <a:ext uri="{FF2B5EF4-FFF2-40B4-BE49-F238E27FC236}">
                <a16:creationId xmlns:a16="http://schemas.microsoft.com/office/drawing/2014/main" id="{6D51FB2B-3A36-4275-AD1D-9652952A66DF}"/>
              </a:ext>
            </a:extLst>
          </p:cNvPr>
          <p:cNvPicPr>
            <a:picLocks noChangeAspect="1"/>
          </p:cNvPicPr>
          <p:nvPr/>
        </p:nvPicPr>
        <p:blipFill>
          <a:blip r:embed="rId4"/>
          <a:stretch>
            <a:fillRect/>
          </a:stretch>
        </p:blipFill>
        <p:spPr>
          <a:xfrm>
            <a:off x="2803867" y="1439853"/>
            <a:ext cx="226867" cy="208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EC882DBA-3090-471A-B564-41711BE0DEBF}"/>
              </a:ext>
            </a:extLst>
          </p:cNvPr>
          <p:cNvPicPr>
            <a:picLocks noChangeAspect="1"/>
          </p:cNvPicPr>
          <p:nvPr/>
        </p:nvPicPr>
        <p:blipFill>
          <a:blip r:embed="rId5"/>
          <a:stretch>
            <a:fillRect/>
          </a:stretch>
        </p:blipFill>
        <p:spPr>
          <a:xfrm>
            <a:off x="331051" y="1571161"/>
            <a:ext cx="8481898" cy="28782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4" name="Group 23">
            <a:extLst>
              <a:ext uri="{FF2B5EF4-FFF2-40B4-BE49-F238E27FC236}">
                <a16:creationId xmlns:a16="http://schemas.microsoft.com/office/drawing/2014/main" id="{29D98D08-9AFC-466B-841E-6ADBBD8E376A}"/>
              </a:ext>
            </a:extLst>
          </p:cNvPr>
          <p:cNvGrpSpPr/>
          <p:nvPr/>
        </p:nvGrpSpPr>
        <p:grpSpPr>
          <a:xfrm>
            <a:off x="-343571" y="-6096"/>
            <a:ext cx="3069261" cy="505692"/>
            <a:chOff x="-180109" y="-1"/>
            <a:chExt cx="2870682" cy="505692"/>
          </a:xfrm>
        </p:grpSpPr>
        <p:sp>
          <p:nvSpPr>
            <p:cNvPr id="25" name="Rectangle: Diagonal Corners Snipped 24">
              <a:extLst>
                <a:ext uri="{FF2B5EF4-FFF2-40B4-BE49-F238E27FC236}">
                  <a16:creationId xmlns:a16="http://schemas.microsoft.com/office/drawing/2014/main" id="{BCB4A1F0-FDD4-4379-ACBC-5246C2C9EDBC}"/>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6" name="TextBox 25">
              <a:extLst>
                <a:ext uri="{FF2B5EF4-FFF2-40B4-BE49-F238E27FC236}">
                  <a16:creationId xmlns:a16="http://schemas.microsoft.com/office/drawing/2014/main" id="{78F7235E-F69F-4C1A-B1F8-C47B59C0C9E2}"/>
                </a:ext>
              </a:extLst>
            </p:cNvPr>
            <p:cNvSpPr txBox="1"/>
            <p:nvPr/>
          </p:nvSpPr>
          <p:spPr>
            <a:xfrm>
              <a:off x="118947" y="126381"/>
              <a:ext cx="2413744" cy="307777"/>
            </a:xfrm>
            <a:prstGeom prst="rect">
              <a:avLst/>
            </a:prstGeom>
            <a:noFill/>
          </p:spPr>
          <p:txBody>
            <a:bodyPr wrap="square" rtlCol="0">
              <a:spAutoFit/>
            </a:bodyPr>
            <a:lstStyle/>
            <a:p>
              <a:pPr lvl="0"/>
              <a:r>
                <a:rPr lang="it-IT" i="1" dirty="0">
                  <a:solidFill>
                    <a:schemeClr val="bg1"/>
                  </a:solidFill>
                  <a:latin typeface="FS PF BeauSans Pro" panose="02000500000000020004" pitchFamily="2" charset="0"/>
                  <a:cs typeface="Calibri" panose="020F0502020204030204" pitchFamily="34" charset="0"/>
                </a:rPr>
                <a:t>Xác định và kiểm tra locator</a:t>
              </a:r>
              <a:endParaRPr lang="en-US" i="1" dirty="0">
                <a:solidFill>
                  <a:schemeClr val="bg1"/>
                </a:solidFill>
                <a:latin typeface="FS PF BeauSans Pro" panose="02000500000000020004" pitchFamily="2" charset="0"/>
                <a:cs typeface="Calibri" panose="020F0502020204030204" pitchFamily="34" charset="0"/>
              </a:endParaRPr>
            </a:p>
          </p:txBody>
        </p:sp>
      </p:grpSp>
    </p:spTree>
    <p:extLst>
      <p:ext uri="{BB962C8B-B14F-4D97-AF65-F5344CB8AC3E}">
        <p14:creationId xmlns:p14="http://schemas.microsoft.com/office/powerpoint/2010/main" val="243733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70467"/>
            <a:ext cx="7875599" cy="1292662"/>
            <a:chOff x="797766" y="1029766"/>
            <a:chExt cx="7875599" cy="129266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053885" y="1029766"/>
              <a:ext cx="7619480" cy="1292662"/>
            </a:xfrm>
            <a:prstGeom prst="rect">
              <a:avLst/>
            </a:prstGeom>
            <a:noFill/>
          </p:spPr>
          <p:txBody>
            <a:bodyPr wrap="square" rtlCol="0">
              <a:spAutoFit/>
            </a:bodyPr>
            <a:lstStyle/>
            <a:p>
              <a:r>
                <a:rPr lang="en-US" sz="1800" dirty="0">
                  <a:latin typeface="FS PF BeauSans Pro" panose="02000500000000020004" pitchFamily="2" charset="0"/>
                </a:rPr>
                <a:t>6. Quan </a:t>
              </a:r>
              <a:r>
                <a:rPr lang="en-US" sz="1800" dirty="0" err="1">
                  <a:latin typeface="FS PF BeauSans Pro" panose="02000500000000020004" pitchFamily="2" charset="0"/>
                </a:rPr>
                <a:t>sát</a:t>
              </a:r>
              <a:r>
                <a:rPr lang="en-US" sz="1800" dirty="0">
                  <a:latin typeface="FS PF BeauSans Pro" panose="02000500000000020004" pitchFamily="2" charset="0"/>
                </a:rPr>
                <a:t> </a:t>
              </a:r>
              <a:r>
                <a:rPr lang="en-US" sz="1800" dirty="0" err="1">
                  <a:latin typeface="FS PF BeauSans Pro" panose="02000500000000020004" pitchFamily="2" charset="0"/>
                </a:rPr>
                <a:t>thông</a:t>
              </a:r>
              <a:r>
                <a:rPr lang="en-US" sz="1800" dirty="0">
                  <a:latin typeface="FS PF BeauSans Pro" panose="02000500000000020004" pitchFamily="2" charset="0"/>
                </a:rPr>
                <a:t> tin </a:t>
              </a:r>
              <a:r>
                <a:rPr lang="en-US" sz="1800" dirty="0" err="1">
                  <a:latin typeface="FS PF BeauSans Pro" panose="02000500000000020004" pitchFamily="2" charset="0"/>
                </a:rPr>
                <a:t>thẻ</a:t>
              </a:r>
              <a:r>
                <a:rPr lang="en-US" sz="1800" dirty="0">
                  <a:latin typeface="FS PF BeauSans Pro" panose="02000500000000020004" pitchFamily="2" charset="0"/>
                </a:rPr>
                <a:t> HTML </a:t>
              </a:r>
              <a:r>
                <a:rPr lang="en-US" sz="1800" dirty="0" err="1">
                  <a:latin typeface="FS PF BeauSans Pro" panose="02000500000000020004" pitchFamily="2" charset="0"/>
                </a:rPr>
                <a:t>đang</a:t>
              </a:r>
              <a:r>
                <a:rPr lang="en-US" sz="1800" dirty="0">
                  <a:latin typeface="FS PF BeauSans Pro" panose="02000500000000020004" pitchFamily="2" charset="0"/>
                </a:rPr>
                <a:t> </a:t>
              </a:r>
              <a:r>
                <a:rPr lang="en-US" sz="1800" dirty="0" err="1">
                  <a:latin typeface="FS PF BeauSans Pro" panose="02000500000000020004" pitchFamily="2" charset="0"/>
                </a:rPr>
                <a:t>cần</a:t>
              </a:r>
              <a:r>
                <a:rPr lang="en-US" sz="1800" dirty="0">
                  <a:latin typeface="FS PF BeauSans Pro" panose="02000500000000020004" pitchFamily="2" charset="0"/>
                </a:rPr>
                <a:t> </a:t>
              </a:r>
              <a:r>
                <a:rPr lang="en-US" sz="1800" dirty="0" err="1">
                  <a:latin typeface="FS PF BeauSans Pro" panose="02000500000000020004" pitchFamily="2" charset="0"/>
                </a:rPr>
                <a:t>lấy</a:t>
              </a:r>
              <a:r>
                <a:rPr lang="en-US" sz="1800" dirty="0">
                  <a:latin typeface="FS PF BeauSans Pro" panose="02000500000000020004" pitchFamily="2" charset="0"/>
                </a:rPr>
                <a:t> locator </a:t>
              </a:r>
              <a:r>
                <a:rPr lang="en-US" sz="1800" dirty="0" err="1">
                  <a:latin typeface="FS PF BeauSans Pro" panose="02000500000000020004" pitchFamily="2" charset="0"/>
                </a:rPr>
                <a:t>và</a:t>
              </a:r>
              <a:r>
                <a:rPr lang="en-US" sz="1800" dirty="0">
                  <a:latin typeface="FS PF BeauSans Pro" panose="02000500000000020004" pitchFamily="2" charset="0"/>
                </a:rPr>
                <a:t> </a:t>
              </a:r>
              <a:r>
                <a:rPr lang="en-US" sz="1800" dirty="0" err="1">
                  <a:latin typeface="FS PF BeauSans Pro" panose="02000500000000020004" pitchFamily="2" charset="0"/>
                </a:rPr>
                <a:t>điền</a:t>
              </a:r>
              <a:r>
                <a:rPr lang="en-US" sz="1800" dirty="0">
                  <a:latin typeface="FS PF BeauSans Pro" panose="02000500000000020004" pitchFamily="2" charset="0"/>
                </a:rPr>
                <a:t> </a:t>
              </a:r>
              <a:r>
                <a:rPr lang="en-US" sz="1800" dirty="0" err="1">
                  <a:latin typeface="FS PF BeauSans Pro" panose="02000500000000020004" pitchFamily="2" charset="0"/>
                </a:rPr>
                <a:t>Xpath</a:t>
              </a:r>
              <a:r>
                <a:rPr lang="en-US" sz="1800" dirty="0">
                  <a:latin typeface="FS PF BeauSans Pro" panose="02000500000000020004" pitchFamily="2" charset="0"/>
                </a:rPr>
                <a:t> </a:t>
              </a:r>
              <a:r>
                <a:rPr lang="en-US" sz="1800" dirty="0" err="1">
                  <a:latin typeface="FS PF BeauSans Pro" panose="02000500000000020004" pitchFamily="2" charset="0"/>
                </a:rPr>
                <a:t>vào</a:t>
              </a:r>
              <a:r>
                <a:rPr lang="en-US" sz="1800" dirty="0">
                  <a:latin typeface="FS PF BeauSans Pro" panose="02000500000000020004" pitchFamily="2" charset="0"/>
                </a:rPr>
                <a:t> ô </a:t>
              </a:r>
              <a:r>
                <a:rPr lang="en-US" sz="1800" dirty="0" err="1">
                  <a:latin typeface="FS PF BeauSans Pro" panose="02000500000000020004" pitchFamily="2" charset="0"/>
                </a:rPr>
                <a:t>tìm</a:t>
              </a:r>
              <a:r>
                <a:rPr lang="en-US" sz="1800" dirty="0">
                  <a:latin typeface="FS PF BeauSans Pro" panose="02000500000000020004" pitchFamily="2" charset="0"/>
                </a:rPr>
                <a:t> </a:t>
              </a:r>
              <a:r>
                <a:rPr lang="en-US" sz="1800" dirty="0" err="1">
                  <a:latin typeface="FS PF BeauSans Pro" panose="02000500000000020004" pitchFamily="2" charset="0"/>
                </a:rPr>
                <a:t>kiếm</a:t>
              </a:r>
              <a:r>
                <a:rPr lang="en-US" sz="1800" dirty="0">
                  <a:latin typeface="FS PF BeauSans Pro" panose="02000500000000020004" pitchFamily="2" charset="0"/>
                </a:rPr>
                <a:t>.</a:t>
              </a:r>
            </a:p>
            <a:p>
              <a:pPr lvl="1"/>
              <a:r>
                <a:rPr lang="en-US" dirty="0" err="1">
                  <a:latin typeface="FS PF BeauSans Pro" panose="02000500000000020004" pitchFamily="2" charset="0"/>
                </a:rPr>
                <a:t>Lưu</a:t>
              </a:r>
              <a:r>
                <a:rPr lang="en-US" dirty="0">
                  <a:latin typeface="FS PF BeauSans Pro" panose="02000500000000020004" pitchFamily="2" charset="0"/>
                </a:rPr>
                <a:t> ý: </a:t>
              </a:r>
              <a:r>
                <a:rPr lang="en-US" dirty="0" err="1">
                  <a:latin typeface="FS PF BeauSans Pro" panose="02000500000000020004" pitchFamily="2" charset="0"/>
                </a:rPr>
                <a:t>để</a:t>
              </a:r>
              <a:r>
                <a:rPr lang="en-US" dirty="0">
                  <a:latin typeface="FS PF BeauSans Pro" panose="02000500000000020004" pitchFamily="2" charset="0"/>
                </a:rPr>
                <a:t> </a:t>
              </a:r>
              <a:r>
                <a:rPr lang="en-US" dirty="0" err="1">
                  <a:latin typeface="FS PF BeauSans Pro" panose="02000500000000020004" pitchFamily="2" charset="0"/>
                </a:rPr>
                <a:t>xpath</a:t>
              </a:r>
              <a:r>
                <a:rPr lang="en-US" dirty="0">
                  <a:latin typeface="FS PF BeauSans Pro" panose="02000500000000020004" pitchFamily="2" charset="0"/>
                </a:rPr>
                <a:t> </a:t>
              </a:r>
              <a:r>
                <a:rPr lang="en-US" dirty="0" err="1">
                  <a:latin typeface="FS PF BeauSans Pro" panose="02000500000000020004" pitchFamily="2" charset="0"/>
                </a:rPr>
                <a:t>được</a:t>
              </a:r>
              <a:r>
                <a:rPr lang="en-US" dirty="0">
                  <a:latin typeface="FS PF BeauSans Pro" panose="02000500000000020004" pitchFamily="2" charset="0"/>
                </a:rPr>
                <a:t> </a:t>
              </a:r>
              <a:r>
                <a:rPr lang="en-US" dirty="0" err="1">
                  <a:latin typeface="FS PF BeauSans Pro" panose="02000500000000020004" pitchFamily="2" charset="0"/>
                </a:rPr>
                <a:t>chính</a:t>
              </a:r>
              <a:r>
                <a:rPr lang="en-US" dirty="0">
                  <a:latin typeface="FS PF BeauSans Pro" panose="02000500000000020004" pitchFamily="2" charset="0"/>
                </a:rPr>
                <a:t> </a:t>
              </a:r>
              <a:r>
                <a:rPr lang="en-US" dirty="0" err="1">
                  <a:latin typeface="FS PF BeauSans Pro" panose="02000500000000020004" pitchFamily="2" charset="0"/>
                </a:rPr>
                <a:t>xác</a:t>
              </a:r>
              <a:r>
                <a:rPr lang="en-US" dirty="0">
                  <a:latin typeface="FS PF BeauSans Pro" panose="02000500000000020004" pitchFamily="2" charset="0"/>
                </a:rPr>
                <a:t> </a:t>
              </a:r>
              <a:r>
                <a:rPr lang="en-US" dirty="0" err="1">
                  <a:latin typeface="FS PF BeauSans Pro" panose="02000500000000020004" pitchFamily="2" charset="0"/>
                </a:rPr>
                <a:t>thì</a:t>
              </a:r>
              <a:r>
                <a:rPr lang="en-US" dirty="0">
                  <a:latin typeface="FS PF BeauSans Pro" panose="02000500000000020004" pitchFamily="2" charset="0"/>
                </a:rPr>
                <a:t> </a:t>
              </a:r>
              <a:r>
                <a:rPr lang="en-US" dirty="0" err="1">
                  <a:latin typeface="FS PF BeauSans Pro" panose="02000500000000020004" pitchFamily="2" charset="0"/>
                </a:rPr>
                <a:t>kết</a:t>
              </a:r>
              <a:r>
                <a:rPr lang="en-US" dirty="0">
                  <a:latin typeface="FS PF BeauSans Pro" panose="02000500000000020004" pitchFamily="2" charset="0"/>
                </a:rPr>
                <a:t> </a:t>
              </a:r>
              <a:r>
                <a:rPr lang="en-US" dirty="0" err="1">
                  <a:latin typeface="FS PF BeauSans Pro" panose="02000500000000020004" pitchFamily="2" charset="0"/>
                </a:rPr>
                <a:t>quả</a:t>
              </a:r>
              <a:r>
                <a:rPr lang="en-US" dirty="0">
                  <a:latin typeface="FS PF BeauSans Pro" panose="02000500000000020004" pitchFamily="2" charset="0"/>
                </a:rPr>
                <a:t> </a:t>
              </a:r>
              <a:r>
                <a:rPr lang="en-US" dirty="0" err="1">
                  <a:latin typeface="FS PF BeauSans Pro" panose="02000500000000020004" pitchFamily="2" charset="0"/>
                </a:rPr>
                <a:t>tìm</a:t>
              </a:r>
              <a:r>
                <a:rPr lang="en-US" dirty="0">
                  <a:latin typeface="FS PF BeauSans Pro" panose="02000500000000020004" pitchFamily="2" charset="0"/>
                </a:rPr>
                <a:t> </a:t>
              </a:r>
              <a:r>
                <a:rPr lang="en-US" dirty="0" err="1">
                  <a:latin typeface="FS PF BeauSans Pro" panose="02000500000000020004" pitchFamily="2" charset="0"/>
                </a:rPr>
                <a:t>kiếm</a:t>
              </a:r>
              <a:r>
                <a:rPr lang="en-US" dirty="0">
                  <a:latin typeface="FS PF BeauSans Pro" panose="02000500000000020004" pitchFamily="2" charset="0"/>
                </a:rPr>
                <a:t> </a:t>
              </a:r>
              <a:r>
                <a:rPr lang="en-US" dirty="0" err="1">
                  <a:latin typeface="FS PF BeauSans Pro" panose="02000500000000020004" pitchFamily="2" charset="0"/>
                </a:rPr>
                <a:t>trả</a:t>
              </a:r>
              <a:r>
                <a:rPr lang="en-US" dirty="0">
                  <a:latin typeface="FS PF BeauSans Pro" panose="02000500000000020004" pitchFamily="2" charset="0"/>
                </a:rPr>
                <a:t> ra </a:t>
              </a:r>
              <a:r>
                <a:rPr lang="en-US" dirty="0" err="1">
                  <a:latin typeface="FS PF BeauSans Pro" panose="02000500000000020004" pitchFamily="2" charset="0"/>
                </a:rPr>
                <a:t>phải</a:t>
              </a:r>
              <a:r>
                <a:rPr lang="en-US" dirty="0">
                  <a:latin typeface="FS PF BeauSans Pro" panose="02000500000000020004" pitchFamily="2" charset="0"/>
                </a:rPr>
                <a:t> </a:t>
              </a:r>
              <a:r>
                <a:rPr lang="en-US" dirty="0" err="1">
                  <a:latin typeface="FS PF BeauSans Pro" panose="02000500000000020004" pitchFamily="2" charset="0"/>
                </a:rPr>
                <a:t>đúng</a:t>
              </a:r>
              <a:r>
                <a:rPr lang="en-US" dirty="0">
                  <a:latin typeface="FS PF BeauSans Pro" panose="02000500000000020004" pitchFamily="2" charset="0"/>
                </a:rPr>
                <a:t> Element </a:t>
              </a:r>
              <a:r>
                <a:rPr lang="en-US" dirty="0" err="1">
                  <a:latin typeface="FS PF BeauSans Pro" panose="02000500000000020004" pitchFamily="2" charset="0"/>
                </a:rPr>
                <a:t>đó</a:t>
              </a:r>
              <a:r>
                <a:rPr lang="en-US" dirty="0">
                  <a:latin typeface="FS PF BeauSans Pro" panose="02000500000000020004" pitchFamily="2" charset="0"/>
                </a:rPr>
                <a:t> </a:t>
              </a:r>
              <a:r>
                <a:rPr lang="en-US" dirty="0" err="1">
                  <a:latin typeface="FS PF BeauSans Pro" panose="02000500000000020004" pitchFamily="2" charset="0"/>
                </a:rPr>
                <a:t>và</a:t>
              </a:r>
              <a:r>
                <a:rPr lang="en-US" dirty="0">
                  <a:latin typeface="FS PF BeauSans Pro" panose="02000500000000020004" pitchFamily="2" charset="0"/>
                </a:rPr>
                <a:t> </a:t>
              </a:r>
              <a:r>
                <a:rPr lang="en-US" dirty="0" err="1">
                  <a:latin typeface="FS PF BeauSans Pro" panose="02000500000000020004" pitchFamily="2" charset="0"/>
                </a:rPr>
                <a:t>chỉ</a:t>
              </a:r>
              <a:r>
                <a:rPr lang="en-US" dirty="0">
                  <a:latin typeface="FS PF BeauSans Pro" panose="02000500000000020004" pitchFamily="2" charset="0"/>
                </a:rPr>
                <a:t> </a:t>
              </a:r>
              <a:r>
                <a:rPr lang="en-US" dirty="0" err="1">
                  <a:latin typeface="FS PF BeauSans Pro" panose="02000500000000020004" pitchFamily="2" charset="0"/>
                </a:rPr>
                <a:t>có</a:t>
              </a:r>
              <a:r>
                <a:rPr lang="en-US" dirty="0">
                  <a:latin typeface="FS PF BeauSans Pro" panose="02000500000000020004" pitchFamily="2" charset="0"/>
                </a:rPr>
                <a:t> 1 </a:t>
              </a:r>
              <a:r>
                <a:rPr lang="en-US" dirty="0" err="1">
                  <a:latin typeface="FS PF BeauSans Pro" panose="02000500000000020004" pitchFamily="2" charset="0"/>
                </a:rPr>
                <a:t>kết</a:t>
              </a:r>
              <a:r>
                <a:rPr lang="en-US" dirty="0">
                  <a:latin typeface="FS PF BeauSans Pro" panose="02000500000000020004" pitchFamily="2" charset="0"/>
                </a:rPr>
                <a:t> </a:t>
              </a:r>
              <a:r>
                <a:rPr lang="en-US" dirty="0" err="1">
                  <a:latin typeface="FS PF BeauSans Pro" panose="02000500000000020004" pitchFamily="2" charset="0"/>
                </a:rPr>
                <a:t>quả</a:t>
              </a:r>
              <a:r>
                <a:rPr lang="en-US" dirty="0">
                  <a:latin typeface="FS PF BeauSans Pro" panose="02000500000000020004" pitchFamily="2" charset="0"/>
                </a:rPr>
                <a:t> </a:t>
              </a:r>
              <a:r>
                <a:rPr lang="en-US" dirty="0" err="1">
                  <a:latin typeface="FS PF BeauSans Pro" panose="02000500000000020004" pitchFamily="2" charset="0"/>
                </a:rPr>
                <a:t>được</a:t>
              </a:r>
              <a:r>
                <a:rPr lang="en-US" dirty="0">
                  <a:latin typeface="FS PF BeauSans Pro" panose="02000500000000020004" pitchFamily="2" charset="0"/>
                </a:rPr>
                <a:t> </a:t>
              </a:r>
              <a:r>
                <a:rPr lang="en-US" dirty="0" err="1">
                  <a:latin typeface="FS PF BeauSans Pro" panose="02000500000000020004" pitchFamily="2" charset="0"/>
                </a:rPr>
                <a:t>tìm</a:t>
              </a:r>
              <a:r>
                <a:rPr lang="en-US" dirty="0">
                  <a:latin typeface="FS PF BeauSans Pro" panose="02000500000000020004" pitchFamily="2" charset="0"/>
                </a:rPr>
                <a:t> </a:t>
              </a:r>
              <a:r>
                <a:rPr lang="en-US" dirty="0" err="1">
                  <a:latin typeface="FS PF BeauSans Pro" panose="02000500000000020004" pitchFamily="2" charset="0"/>
                </a:rPr>
                <a:t>thấy</a:t>
              </a:r>
              <a:r>
                <a:rPr lang="en-US" dirty="0">
                  <a:latin typeface="FS PF BeauSans Pro" panose="02000500000000020004" pitchFamily="2" charset="0"/>
                </a:rPr>
                <a:t>.</a:t>
              </a:r>
            </a:p>
            <a:p>
              <a:r>
                <a:rPr lang="en-US" dirty="0">
                  <a:latin typeface="FS PF BeauSans Pro" panose="02000500000000020004" pitchFamily="2" charset="0"/>
                </a:rPr>
                <a:t> </a:t>
              </a: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21" name="Picture 20">
            <a:extLst>
              <a:ext uri="{FF2B5EF4-FFF2-40B4-BE49-F238E27FC236}">
                <a16:creationId xmlns:a16="http://schemas.microsoft.com/office/drawing/2014/main" id="{6D51FB2B-3A36-4275-AD1D-9652952A66DF}"/>
              </a:ext>
            </a:extLst>
          </p:cNvPr>
          <p:cNvPicPr>
            <a:picLocks noChangeAspect="1"/>
          </p:cNvPicPr>
          <p:nvPr/>
        </p:nvPicPr>
        <p:blipFill>
          <a:blip r:embed="rId4"/>
          <a:stretch>
            <a:fillRect/>
          </a:stretch>
        </p:blipFill>
        <p:spPr>
          <a:xfrm>
            <a:off x="2803867" y="1439853"/>
            <a:ext cx="226867" cy="208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45E118DB-72EF-41B1-A069-92551766BF44}"/>
              </a:ext>
            </a:extLst>
          </p:cNvPr>
          <p:cNvPicPr>
            <a:picLocks noChangeAspect="1"/>
          </p:cNvPicPr>
          <p:nvPr/>
        </p:nvPicPr>
        <p:blipFill>
          <a:blip r:embed="rId5"/>
          <a:stretch>
            <a:fillRect/>
          </a:stretch>
        </p:blipFill>
        <p:spPr>
          <a:xfrm>
            <a:off x="1187722" y="2068687"/>
            <a:ext cx="6908800" cy="2650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4" name="Group 23">
            <a:extLst>
              <a:ext uri="{FF2B5EF4-FFF2-40B4-BE49-F238E27FC236}">
                <a16:creationId xmlns:a16="http://schemas.microsoft.com/office/drawing/2014/main" id="{73BB6BF9-7ABC-461C-B7AF-4C8F2C90DF92}"/>
              </a:ext>
            </a:extLst>
          </p:cNvPr>
          <p:cNvGrpSpPr/>
          <p:nvPr/>
        </p:nvGrpSpPr>
        <p:grpSpPr>
          <a:xfrm>
            <a:off x="-343571" y="-6096"/>
            <a:ext cx="3069261" cy="505692"/>
            <a:chOff x="-180109" y="-1"/>
            <a:chExt cx="2870682" cy="505692"/>
          </a:xfrm>
        </p:grpSpPr>
        <p:sp>
          <p:nvSpPr>
            <p:cNvPr id="25" name="Rectangle: Diagonal Corners Snipped 24">
              <a:extLst>
                <a:ext uri="{FF2B5EF4-FFF2-40B4-BE49-F238E27FC236}">
                  <a16:creationId xmlns:a16="http://schemas.microsoft.com/office/drawing/2014/main" id="{1101D00A-2D44-4839-AF73-7BCDE632DBF6}"/>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6" name="TextBox 25">
              <a:extLst>
                <a:ext uri="{FF2B5EF4-FFF2-40B4-BE49-F238E27FC236}">
                  <a16:creationId xmlns:a16="http://schemas.microsoft.com/office/drawing/2014/main" id="{CC19F533-1A90-4DA0-A488-EECBAFD2881D}"/>
                </a:ext>
              </a:extLst>
            </p:cNvPr>
            <p:cNvSpPr txBox="1"/>
            <p:nvPr/>
          </p:nvSpPr>
          <p:spPr>
            <a:xfrm>
              <a:off x="118947" y="126381"/>
              <a:ext cx="2413744" cy="307777"/>
            </a:xfrm>
            <a:prstGeom prst="rect">
              <a:avLst/>
            </a:prstGeom>
            <a:noFill/>
          </p:spPr>
          <p:txBody>
            <a:bodyPr wrap="square" rtlCol="0">
              <a:spAutoFit/>
            </a:bodyPr>
            <a:lstStyle/>
            <a:p>
              <a:pPr lvl="0"/>
              <a:r>
                <a:rPr lang="it-IT" i="1" dirty="0">
                  <a:solidFill>
                    <a:schemeClr val="bg1"/>
                  </a:solidFill>
                  <a:latin typeface="FS PF BeauSans Pro" panose="02000500000000020004" pitchFamily="2" charset="0"/>
                  <a:cs typeface="Calibri" panose="020F0502020204030204" pitchFamily="34" charset="0"/>
                </a:rPr>
                <a:t>Xác định và kiểm tra locator</a:t>
              </a:r>
              <a:endParaRPr lang="en-US" i="1" dirty="0">
                <a:solidFill>
                  <a:schemeClr val="bg1"/>
                </a:solidFill>
                <a:latin typeface="FS PF BeauSans Pro" panose="02000500000000020004" pitchFamily="2" charset="0"/>
                <a:cs typeface="Calibri" panose="020F0502020204030204" pitchFamily="34" charset="0"/>
              </a:endParaRPr>
            </a:p>
          </p:txBody>
        </p:sp>
      </p:grpSp>
    </p:spTree>
    <p:extLst>
      <p:ext uri="{BB962C8B-B14F-4D97-AF65-F5344CB8AC3E}">
        <p14:creationId xmlns:p14="http://schemas.microsoft.com/office/powerpoint/2010/main" val="2137919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a:solidFill>
                  <a:schemeClr val="accent1"/>
                </a:solidFill>
                <a:cs typeface="Calibri" panose="020F0502020204030204" pitchFamily="34" charset="0"/>
              </a:rPr>
              <a:t>Tạo</a:t>
            </a:r>
            <a:r>
              <a:rPr lang="en-US" dirty="0">
                <a:solidFill>
                  <a:schemeClr val="accent1"/>
                </a:solidFill>
                <a:cs typeface="Calibri" panose="020F0502020204030204" pitchFamily="34" charset="0"/>
              </a:rPr>
              <a:t> UI object </a:t>
            </a:r>
            <a:r>
              <a:rPr lang="en-US" dirty="0" err="1">
                <a:solidFill>
                  <a:schemeClr val="accent1"/>
                </a:solidFill>
                <a:cs typeface="Calibri" panose="020F0502020204030204" pitchFamily="34" charset="0"/>
              </a:rPr>
              <a:t>trên</a:t>
            </a:r>
            <a:r>
              <a:rPr lang="en-US" dirty="0">
                <a:solidFill>
                  <a:schemeClr val="accent1"/>
                </a:solidFill>
                <a:cs typeface="Calibri" panose="020F0502020204030204" pitchFamily="34" charset="0"/>
              </a:rPr>
              <a:t> VTAT IDE</a:t>
            </a:r>
            <a:endParaRPr lang="en-US" dirty="0">
              <a:solidFill>
                <a:schemeClr val="accent1"/>
              </a:solidFill>
              <a:latin typeface="FS PF BeauSans Pro" panose="02000500000000020004" pitchFamily="2" charset="0"/>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latin typeface="FS PF BeauSans Pro" panose="02000500000000020004" pitchFamily="2" charset="0"/>
                <a:cs typeface="Calibri" panose="020F0502020204030204" pitchFamily="34" charset="0"/>
              </a:rPr>
              <a:t>05</a:t>
            </a:r>
            <a:endParaRPr sz="9600" dirty="0">
              <a:latin typeface="FS PF BeauSans Pro" panose="02000500000000020004" pitchFamily="2"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3126587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306624" cy="338554"/>
            <a:chOff x="797766" y="977087"/>
            <a:chExt cx="3306624"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003507" cy="338554"/>
            </a:xfrm>
            <a:prstGeom prst="rect">
              <a:avLst/>
            </a:prstGeom>
            <a:noFill/>
          </p:spPr>
          <p:txBody>
            <a:bodyPr wrap="square" rtlCol="0">
              <a:spAutoFit/>
            </a:bodyPr>
            <a:lstStyle/>
            <a:p>
              <a:r>
                <a:rPr lang="en-US" sz="1600" b="1" dirty="0" err="1">
                  <a:latin typeface="FS PF BeauSans Pro" panose="02000500000000020004" pitchFamily="2" charset="0"/>
                </a:rPr>
                <a:t>Tạo</a:t>
              </a:r>
              <a:r>
                <a:rPr lang="en-US" sz="1600" b="1" dirty="0">
                  <a:latin typeface="FS PF BeauSans Pro" panose="02000500000000020004" pitchFamily="2" charset="0"/>
                </a:rPr>
                <a:t> </a:t>
              </a:r>
              <a:r>
                <a:rPr lang="en-US" sz="1600" b="1" dirty="0" err="1">
                  <a:latin typeface="FS PF BeauSans Pro" panose="02000500000000020004" pitchFamily="2" charset="0"/>
                </a:rPr>
                <a:t>mới</a:t>
              </a:r>
              <a:r>
                <a:rPr lang="en-US" sz="1600" b="1" dirty="0">
                  <a:latin typeface="FS PF BeauSans Pro" panose="02000500000000020004" pitchFamily="2" charset="0"/>
                </a:rPr>
                <a:t> object</a:t>
              </a: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571626" cy="307777"/>
            </a:xfrm>
            <a:prstGeom prst="rect">
              <a:avLst/>
            </a:prstGeom>
            <a:noFill/>
          </p:spPr>
          <p:txBody>
            <a:bodyPr wrap="square" rtlCol="0">
              <a:spAutoFit/>
            </a:bodyPr>
            <a:lstStyle/>
            <a:p>
              <a:r>
                <a:rPr lang="en-US" i="1" dirty="0" err="1">
                  <a:solidFill>
                    <a:schemeClr val="bg1"/>
                  </a:solidFill>
                  <a:latin typeface="FS PF BeauSans Pro" panose="02000500000000020004" pitchFamily="2" charset="0"/>
                  <a:cs typeface="Calibri" panose="020F0502020204030204" pitchFamily="34" charset="0"/>
                </a:rPr>
                <a:t>Tạo</a:t>
              </a:r>
              <a:r>
                <a:rPr lang="en-US" i="1" dirty="0">
                  <a:solidFill>
                    <a:schemeClr val="bg1"/>
                  </a:solidFill>
                  <a:latin typeface="FS PF BeauSans Pro" panose="02000500000000020004" pitchFamily="2" charset="0"/>
                  <a:cs typeface="Calibri" panose="020F0502020204030204" pitchFamily="34" charset="0"/>
                </a:rPr>
                <a:t> UI object </a:t>
              </a:r>
              <a:r>
                <a:rPr lang="en-US" i="1" dirty="0" err="1">
                  <a:solidFill>
                    <a:schemeClr val="bg1"/>
                  </a:solidFill>
                  <a:latin typeface="FS PF BeauSans Pro" panose="02000500000000020004" pitchFamily="2" charset="0"/>
                  <a:cs typeface="Calibri" panose="020F0502020204030204" pitchFamily="34" charset="0"/>
                </a:rPr>
                <a:t>trên</a:t>
              </a:r>
              <a:r>
                <a:rPr lang="en-US" i="1" dirty="0">
                  <a:solidFill>
                    <a:schemeClr val="bg1"/>
                  </a:solidFill>
                  <a:latin typeface="FS PF BeauSans Pro" panose="02000500000000020004" pitchFamily="2" charset="0"/>
                  <a:cs typeface="Calibri" panose="020F0502020204030204" pitchFamily="34" charset="0"/>
                </a:rPr>
                <a:t> VTAT IDE</a:t>
              </a:r>
              <a:endParaRPr lang="en-US" i="1" dirty="0">
                <a:solidFill>
                  <a:schemeClr val="bg1"/>
                </a:solidFill>
                <a:latin typeface="FS PF BeauSans Pro" panose="02000500000000020004" pitchFamily="2" charset="0"/>
              </a:endParaRP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8" name="Picture 17">
            <a:extLst>
              <a:ext uri="{FF2B5EF4-FFF2-40B4-BE49-F238E27FC236}">
                <a16:creationId xmlns:a16="http://schemas.microsoft.com/office/drawing/2014/main" id="{32AAECED-859A-4C69-B76F-76E81C2F992B}"/>
              </a:ext>
            </a:extLst>
          </p:cNvPr>
          <p:cNvPicPr>
            <a:picLocks noChangeAspect="1"/>
          </p:cNvPicPr>
          <p:nvPr/>
        </p:nvPicPr>
        <p:blipFill>
          <a:blip r:embed="rId4"/>
          <a:stretch>
            <a:fillRect/>
          </a:stretch>
        </p:blipFill>
        <p:spPr>
          <a:xfrm>
            <a:off x="774734" y="1301502"/>
            <a:ext cx="7594531" cy="3443703"/>
          </a:xfrm>
          <a:prstGeom prst="rect">
            <a:avLst/>
          </a:prstGeom>
        </p:spPr>
      </p:pic>
    </p:spTree>
    <p:extLst>
      <p:ext uri="{BB962C8B-B14F-4D97-AF65-F5344CB8AC3E}">
        <p14:creationId xmlns:p14="http://schemas.microsoft.com/office/powerpoint/2010/main" val="2061651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306624" cy="338554"/>
            <a:chOff x="797766" y="977087"/>
            <a:chExt cx="3306624" cy="338554"/>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003507" cy="338554"/>
            </a:xfrm>
            <a:prstGeom prst="rect">
              <a:avLst/>
            </a:prstGeom>
            <a:noFill/>
          </p:spPr>
          <p:txBody>
            <a:bodyPr wrap="square" rtlCol="0">
              <a:spAutoFit/>
            </a:bodyPr>
            <a:lstStyle/>
            <a:p>
              <a:pPr marL="0" indent="0">
                <a:buNone/>
              </a:pPr>
              <a:r>
                <a:rPr lang="en-US" sz="1600" b="1" dirty="0" err="1">
                  <a:latin typeface="FS PF BeauSans Pro" panose="02000500000000020004" pitchFamily="2" charset="0"/>
                </a:rPr>
                <a:t>Khai</a:t>
              </a:r>
              <a:r>
                <a:rPr lang="en-US" sz="1600" b="1" dirty="0">
                  <a:latin typeface="FS PF BeauSans Pro" panose="02000500000000020004" pitchFamily="2" charset="0"/>
                </a:rPr>
                <a:t> </a:t>
              </a:r>
              <a:r>
                <a:rPr lang="en-US" sz="1600" b="1" dirty="0" err="1">
                  <a:latin typeface="FS PF BeauSans Pro" panose="02000500000000020004" pitchFamily="2" charset="0"/>
                </a:rPr>
                <a:t>báo</a:t>
              </a:r>
              <a:r>
                <a:rPr lang="en-US" sz="1600" b="1" dirty="0">
                  <a:latin typeface="FS PF BeauSans Pro" panose="02000500000000020004" pitchFamily="2" charset="0"/>
                </a:rPr>
                <a:t> locator</a:t>
              </a:r>
            </a:p>
          </p:txBody>
        </p:sp>
      </p:gr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pic>
        <p:nvPicPr>
          <p:cNvPr id="17" name="Picture 16">
            <a:extLst>
              <a:ext uri="{FF2B5EF4-FFF2-40B4-BE49-F238E27FC236}">
                <a16:creationId xmlns:a16="http://schemas.microsoft.com/office/drawing/2014/main" id="{FBD02738-1833-4CE6-B8AE-9295AC9BC06B}"/>
              </a:ext>
            </a:extLst>
          </p:cNvPr>
          <p:cNvPicPr>
            <a:picLocks noChangeAspect="1"/>
          </p:cNvPicPr>
          <p:nvPr/>
        </p:nvPicPr>
        <p:blipFill>
          <a:blip r:embed="rId4"/>
          <a:stretch>
            <a:fillRect/>
          </a:stretch>
        </p:blipFill>
        <p:spPr>
          <a:xfrm>
            <a:off x="521502" y="1521118"/>
            <a:ext cx="8100995" cy="3101285"/>
          </a:xfrm>
          <a:prstGeom prst="rect">
            <a:avLst/>
          </a:prstGeom>
        </p:spPr>
      </p:pic>
      <p:grpSp>
        <p:nvGrpSpPr>
          <p:cNvPr id="19" name="Group 18">
            <a:extLst>
              <a:ext uri="{FF2B5EF4-FFF2-40B4-BE49-F238E27FC236}">
                <a16:creationId xmlns:a16="http://schemas.microsoft.com/office/drawing/2014/main" id="{EC44212D-273E-49AC-A1C3-6FBBD55F0184}"/>
              </a:ext>
            </a:extLst>
          </p:cNvPr>
          <p:cNvGrpSpPr/>
          <p:nvPr/>
        </p:nvGrpSpPr>
        <p:grpSpPr>
          <a:xfrm>
            <a:off x="-180109" y="-1"/>
            <a:ext cx="2870682" cy="505692"/>
            <a:chOff x="-180109" y="-1"/>
            <a:chExt cx="2870682" cy="505692"/>
          </a:xfrm>
        </p:grpSpPr>
        <p:sp>
          <p:nvSpPr>
            <p:cNvPr id="20" name="Rectangle: Diagonal Corners Snipped 19">
              <a:extLst>
                <a:ext uri="{FF2B5EF4-FFF2-40B4-BE49-F238E27FC236}">
                  <a16:creationId xmlns:a16="http://schemas.microsoft.com/office/drawing/2014/main" id="{C66B65E0-B922-4E5F-8400-15034F0765DE}"/>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1" name="TextBox 20">
              <a:extLst>
                <a:ext uri="{FF2B5EF4-FFF2-40B4-BE49-F238E27FC236}">
                  <a16:creationId xmlns:a16="http://schemas.microsoft.com/office/drawing/2014/main" id="{508C9485-6D47-4363-AAA5-768CC851674C}"/>
                </a:ext>
              </a:extLst>
            </p:cNvPr>
            <p:cNvSpPr txBox="1"/>
            <p:nvPr/>
          </p:nvSpPr>
          <p:spPr>
            <a:xfrm>
              <a:off x="118947" y="126381"/>
              <a:ext cx="2571626" cy="307777"/>
            </a:xfrm>
            <a:prstGeom prst="rect">
              <a:avLst/>
            </a:prstGeom>
            <a:noFill/>
          </p:spPr>
          <p:txBody>
            <a:bodyPr wrap="square" rtlCol="0">
              <a:spAutoFit/>
            </a:bodyPr>
            <a:lstStyle/>
            <a:p>
              <a:r>
                <a:rPr lang="en-US" i="1" dirty="0" err="1">
                  <a:solidFill>
                    <a:schemeClr val="bg1"/>
                  </a:solidFill>
                  <a:latin typeface="FS PF BeauSans Pro" panose="02000500000000020004" pitchFamily="2" charset="0"/>
                  <a:cs typeface="Calibri" panose="020F0502020204030204" pitchFamily="34" charset="0"/>
                </a:rPr>
                <a:t>Tạo</a:t>
              </a:r>
              <a:r>
                <a:rPr lang="en-US" i="1" dirty="0">
                  <a:solidFill>
                    <a:schemeClr val="bg1"/>
                  </a:solidFill>
                  <a:latin typeface="FS PF BeauSans Pro" panose="02000500000000020004" pitchFamily="2" charset="0"/>
                  <a:cs typeface="Calibri" panose="020F0502020204030204" pitchFamily="34" charset="0"/>
                </a:rPr>
                <a:t> UI object </a:t>
              </a:r>
              <a:r>
                <a:rPr lang="en-US" i="1" dirty="0" err="1">
                  <a:solidFill>
                    <a:schemeClr val="bg1"/>
                  </a:solidFill>
                  <a:latin typeface="FS PF BeauSans Pro" panose="02000500000000020004" pitchFamily="2" charset="0"/>
                  <a:cs typeface="Calibri" panose="020F0502020204030204" pitchFamily="34" charset="0"/>
                </a:rPr>
                <a:t>trên</a:t>
              </a:r>
              <a:r>
                <a:rPr lang="en-US" i="1" dirty="0">
                  <a:solidFill>
                    <a:schemeClr val="bg1"/>
                  </a:solidFill>
                  <a:latin typeface="FS PF BeauSans Pro" panose="02000500000000020004" pitchFamily="2" charset="0"/>
                  <a:cs typeface="Calibri" panose="020F0502020204030204" pitchFamily="34" charset="0"/>
                </a:rPr>
                <a:t> VTAT IDE</a:t>
              </a:r>
              <a:endParaRPr lang="en-US" i="1" dirty="0">
                <a:solidFill>
                  <a:schemeClr val="bg1"/>
                </a:solidFill>
                <a:latin typeface="FS PF BeauSans Pro" panose="02000500000000020004" pitchFamily="2" charset="0"/>
              </a:endParaRPr>
            </a:p>
          </p:txBody>
        </p:sp>
      </p:grpSp>
    </p:spTree>
    <p:extLst>
      <p:ext uri="{BB962C8B-B14F-4D97-AF65-F5344CB8AC3E}">
        <p14:creationId xmlns:p14="http://schemas.microsoft.com/office/powerpoint/2010/main" val="2642045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2765481"/>
            <a:ext cx="5206767" cy="1022100"/>
          </a:xfrm>
          <a:prstGeom prst="rect">
            <a:avLst/>
          </a:prstGeom>
        </p:spPr>
        <p:txBody>
          <a:bodyPr spcFirstLastPara="1" wrap="square" lIns="91425" tIns="91425" rIns="91425" bIns="91425" anchor="ctr" anchorCtr="0">
            <a:noAutofit/>
          </a:bodyPr>
          <a:lstStyle/>
          <a:p>
            <a:pPr lvl="0"/>
            <a:r>
              <a:rPr lang="en-US" dirty="0" err="1">
                <a:solidFill>
                  <a:schemeClr val="accent1"/>
                </a:solidFill>
                <a:cs typeface="Calibri" panose="020F0502020204030204" pitchFamily="34" charset="0"/>
              </a:rPr>
              <a:t>Bài</a:t>
            </a:r>
            <a:r>
              <a:rPr lang="en-US" dirty="0">
                <a:solidFill>
                  <a:schemeClr val="accent1"/>
                </a:solidFill>
                <a:cs typeface="Calibri" panose="020F0502020204030204" pitchFamily="34" charset="0"/>
              </a:rPr>
              <a:t> </a:t>
            </a:r>
            <a:r>
              <a:rPr lang="en-US" dirty="0" err="1">
                <a:solidFill>
                  <a:schemeClr val="accent1"/>
                </a:solidFill>
                <a:cs typeface="Calibri" panose="020F0502020204030204" pitchFamily="34" charset="0"/>
              </a:rPr>
              <a:t>tập</a:t>
            </a:r>
            <a:endParaRPr lang="en-US" dirty="0">
              <a:solidFill>
                <a:schemeClr val="accent1"/>
              </a:solidFill>
              <a:latin typeface="FS PF BeauSans Pro" panose="02000500000000020004" pitchFamily="2" charset="0"/>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latin typeface="FS PF BeauSans Pro" panose="02000500000000020004" pitchFamily="2" charset="0"/>
                <a:cs typeface="Calibri" panose="020F0502020204030204" pitchFamily="34" charset="0"/>
              </a:rPr>
              <a:t>06</a:t>
            </a:r>
            <a:endParaRPr sz="9600" dirty="0">
              <a:latin typeface="FS PF BeauSans Pro" panose="02000500000000020004" pitchFamily="2"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1405581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995737" cy="369332"/>
            <a:chOff x="797766" y="977087"/>
            <a:chExt cx="3995737" cy="36933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692620" cy="369332"/>
            </a:xfrm>
            <a:prstGeom prst="rect">
              <a:avLst/>
            </a:prstGeom>
            <a:noFill/>
          </p:spPr>
          <p:txBody>
            <a:bodyPr wrap="square" rtlCol="0">
              <a:spAutoFit/>
            </a:bodyPr>
            <a:lstStyle/>
            <a:p>
              <a:r>
                <a:rPr lang="en-US" sz="1800" dirty="0" err="1">
                  <a:latin typeface="FS PF BeauSans Pro" panose="02000500000000020004" pitchFamily="2" charset="0"/>
                </a:rPr>
                <a:t>Bài</a:t>
              </a:r>
              <a:r>
                <a:rPr lang="en-US" sz="1800" dirty="0">
                  <a:latin typeface="FS PF BeauSans Pro" panose="02000500000000020004" pitchFamily="2" charset="0"/>
                </a:rPr>
                <a:t> </a:t>
              </a:r>
              <a:r>
                <a:rPr lang="en-US" sz="1800" dirty="0" err="1">
                  <a:latin typeface="FS PF BeauSans Pro" panose="02000500000000020004" pitchFamily="2" charset="0"/>
                </a:rPr>
                <a:t>tập</a:t>
              </a:r>
              <a:endParaRPr lang="en-US" sz="1800" b="1" dirty="0">
                <a:latin typeface="FS PF BeauSans Pro" panose="02000500000000020004" pitchFamily="2" charset="0"/>
              </a:endParaRPr>
            </a:p>
          </p:txBody>
        </p:sp>
      </p:grpSp>
      <p:sp>
        <p:nvSpPr>
          <p:cNvPr id="17" name="Google Shape;205;p37">
            <a:extLst>
              <a:ext uri="{FF2B5EF4-FFF2-40B4-BE49-F238E27FC236}">
                <a16:creationId xmlns:a16="http://schemas.microsoft.com/office/drawing/2014/main" id="{BA94C8B8-04BB-4ABD-8CBA-CFC68C1093D1}"/>
              </a:ext>
            </a:extLst>
          </p:cNvPr>
          <p:cNvSpPr txBox="1">
            <a:spLocks/>
          </p:cNvSpPr>
          <p:nvPr/>
        </p:nvSpPr>
        <p:spPr>
          <a:xfrm>
            <a:off x="850406" y="1103663"/>
            <a:ext cx="7385238" cy="374458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None/>
            </a:pPr>
            <a:r>
              <a:rPr lang="en-US" dirty="0" err="1">
                <a:latin typeface="FS PF BeauSans Pro" panose="02000500000000020004" pitchFamily="2" charset="0"/>
              </a:rPr>
              <a:t>Sử</a:t>
            </a:r>
            <a:r>
              <a:rPr lang="en-US" dirty="0">
                <a:latin typeface="FS PF BeauSans Pro" panose="02000500000000020004" pitchFamily="2" charset="0"/>
              </a:rPr>
              <a:t> </a:t>
            </a:r>
            <a:r>
              <a:rPr lang="en-US" dirty="0" err="1">
                <a:latin typeface="FS PF BeauSans Pro" panose="02000500000000020004" pitchFamily="2" charset="0"/>
              </a:rPr>
              <a:t>dụng</a:t>
            </a:r>
            <a:r>
              <a:rPr lang="en-US" dirty="0">
                <a:latin typeface="FS PF BeauSans Pro" panose="02000500000000020004" pitchFamily="2" charset="0"/>
              </a:rPr>
              <a:t> </a:t>
            </a:r>
            <a:r>
              <a:rPr lang="en-US" dirty="0" err="1">
                <a:latin typeface="FS PF BeauSans Pro" panose="02000500000000020004" pitchFamily="2" charset="0"/>
              </a:rPr>
              <a:t>trình</a:t>
            </a:r>
            <a:r>
              <a:rPr lang="en-US" dirty="0">
                <a:latin typeface="FS PF BeauSans Pro" panose="02000500000000020004" pitchFamily="2" charset="0"/>
              </a:rPr>
              <a:t> </a:t>
            </a:r>
            <a:r>
              <a:rPr lang="en-US" dirty="0" err="1">
                <a:latin typeface="FS PF BeauSans Pro" panose="02000500000000020004" pitchFamily="2" charset="0"/>
              </a:rPr>
              <a:t>duyệt</a:t>
            </a:r>
            <a:r>
              <a:rPr lang="en-US" dirty="0">
                <a:latin typeface="FS PF BeauSans Pro" panose="02000500000000020004" pitchFamily="2" charset="0"/>
              </a:rPr>
              <a:t> </a:t>
            </a:r>
            <a:r>
              <a:rPr lang="en-US" dirty="0" err="1">
                <a:latin typeface="FS PF BeauSans Pro" panose="02000500000000020004" pitchFamily="2" charset="0"/>
              </a:rPr>
              <a:t>để</a:t>
            </a:r>
            <a:r>
              <a:rPr lang="en-US" dirty="0">
                <a:latin typeface="FS PF BeauSans Pro" panose="02000500000000020004" pitchFamily="2" charset="0"/>
              </a:rPr>
              <a:t> </a:t>
            </a:r>
            <a:r>
              <a:rPr lang="en-US" dirty="0" err="1">
                <a:latin typeface="FS PF BeauSans Pro" panose="02000500000000020004" pitchFamily="2" charset="0"/>
              </a:rPr>
              <a:t>kiểm</a:t>
            </a:r>
            <a:r>
              <a:rPr lang="en-US" dirty="0">
                <a:latin typeface="FS PF BeauSans Pro" panose="02000500000000020004" pitchFamily="2" charset="0"/>
              </a:rPr>
              <a:t> </a:t>
            </a:r>
            <a:r>
              <a:rPr lang="en-US" dirty="0" err="1">
                <a:latin typeface="FS PF BeauSans Pro" panose="02000500000000020004" pitchFamily="2" charset="0"/>
              </a:rPr>
              <a:t>tra</a:t>
            </a:r>
            <a:r>
              <a:rPr lang="en-US" dirty="0">
                <a:latin typeface="FS PF BeauSans Pro" panose="02000500000000020004" pitchFamily="2" charset="0"/>
              </a:rPr>
              <a:t> </a:t>
            </a:r>
            <a:r>
              <a:rPr lang="en-US" dirty="0" err="1">
                <a:latin typeface="FS PF BeauSans Pro" panose="02000500000000020004" pitchFamily="2" charset="0"/>
              </a:rPr>
              <a:t>các</a:t>
            </a:r>
            <a:r>
              <a:rPr lang="en-US" dirty="0">
                <a:latin typeface="FS PF BeauSans Pro" panose="02000500000000020004" pitchFamily="2" charset="0"/>
              </a:rPr>
              <a:t> </a:t>
            </a:r>
            <a:r>
              <a:rPr lang="en-US" dirty="0" err="1">
                <a:latin typeface="FS PF BeauSans Pro" panose="02000500000000020004" pitchFamily="2" charset="0"/>
              </a:rPr>
              <a:t>thành</a:t>
            </a:r>
            <a:r>
              <a:rPr lang="en-US" dirty="0">
                <a:latin typeface="FS PF BeauSans Pro" panose="02000500000000020004" pitchFamily="2" charset="0"/>
              </a:rPr>
              <a:t> </a:t>
            </a:r>
            <a:r>
              <a:rPr lang="en-US" dirty="0" err="1">
                <a:latin typeface="FS PF BeauSans Pro" panose="02000500000000020004" pitchFamily="2" charset="0"/>
              </a:rPr>
              <a:t>phần</a:t>
            </a:r>
            <a:r>
              <a:rPr lang="en-US" dirty="0">
                <a:latin typeface="FS PF BeauSans Pro" panose="02000500000000020004" pitchFamily="2" charset="0"/>
              </a:rPr>
              <a:t> </a:t>
            </a:r>
            <a:r>
              <a:rPr lang="en-US" dirty="0" err="1">
                <a:latin typeface="FS PF BeauSans Pro" panose="02000500000000020004" pitchFamily="2" charset="0"/>
              </a:rPr>
              <a:t>và</a:t>
            </a:r>
            <a:r>
              <a:rPr lang="en-US" dirty="0">
                <a:latin typeface="FS PF BeauSans Pro" panose="02000500000000020004" pitchFamily="2" charset="0"/>
              </a:rPr>
              <a:t> </a:t>
            </a:r>
            <a:r>
              <a:rPr lang="en-US" dirty="0" err="1">
                <a:latin typeface="FS PF BeauSans Pro" panose="02000500000000020004" pitchFamily="2" charset="0"/>
              </a:rPr>
              <a:t>cấu</a:t>
            </a:r>
            <a:r>
              <a:rPr lang="en-US" dirty="0">
                <a:latin typeface="FS PF BeauSans Pro" panose="02000500000000020004" pitchFamily="2" charset="0"/>
              </a:rPr>
              <a:t> </a:t>
            </a:r>
            <a:r>
              <a:rPr lang="en-US" dirty="0" err="1">
                <a:latin typeface="FS PF BeauSans Pro" panose="02000500000000020004" pitchFamily="2" charset="0"/>
              </a:rPr>
              <a:t>trúc</a:t>
            </a:r>
            <a:r>
              <a:rPr lang="en-US" dirty="0">
                <a:latin typeface="FS PF BeauSans Pro" panose="02000500000000020004" pitchFamily="2" charset="0"/>
              </a:rPr>
              <a:t> </a:t>
            </a:r>
            <a:r>
              <a:rPr lang="en-US" dirty="0" err="1">
                <a:latin typeface="FS PF BeauSans Pro" panose="02000500000000020004" pitchFamily="2" charset="0"/>
              </a:rPr>
              <a:t>trang</a:t>
            </a:r>
            <a:r>
              <a:rPr lang="en-US" dirty="0">
                <a:latin typeface="FS PF BeauSans Pro" panose="02000500000000020004" pitchFamily="2" charset="0"/>
              </a:rPr>
              <a:t>:</a:t>
            </a:r>
          </a:p>
          <a:p>
            <a:pPr>
              <a:buFontTx/>
              <a:buChar char="-"/>
            </a:pPr>
            <a:r>
              <a:rPr lang="en-US" dirty="0" err="1">
                <a:latin typeface="FS PF BeauSans Pro" panose="02000500000000020004" pitchFamily="2" charset="0"/>
              </a:rPr>
              <a:t>Mở</a:t>
            </a:r>
            <a:r>
              <a:rPr lang="en-US" dirty="0">
                <a:latin typeface="FS PF BeauSans Pro" panose="02000500000000020004" pitchFamily="2" charset="0"/>
              </a:rPr>
              <a:t> URL: </a:t>
            </a:r>
            <a:r>
              <a:rPr lang="en-US" dirty="0">
                <a:latin typeface="FS PF BeauSans Pro" panose="02000500000000020004" pitchFamily="2" charset="0"/>
                <a:hlinkClick r:id="rId3" action="ppaction://hlinkfile"/>
              </a:rPr>
              <a:t>link </a:t>
            </a:r>
            <a:r>
              <a:rPr lang="en-US" dirty="0" err="1">
                <a:latin typeface="FS PF BeauSans Pro" panose="02000500000000020004" pitchFamily="2" charset="0"/>
                <a:hlinkClick r:id="rId3" action="ppaction://hlinkfile"/>
              </a:rPr>
              <a:t>bài</a:t>
            </a:r>
            <a:r>
              <a:rPr lang="en-US" dirty="0">
                <a:latin typeface="FS PF BeauSans Pro" panose="02000500000000020004" pitchFamily="2" charset="0"/>
                <a:hlinkClick r:id="rId3" action="ppaction://hlinkfile"/>
              </a:rPr>
              <a:t> </a:t>
            </a:r>
            <a:r>
              <a:rPr lang="en-US" dirty="0" err="1">
                <a:latin typeface="FS PF BeauSans Pro" panose="02000500000000020004" pitchFamily="2" charset="0"/>
                <a:hlinkClick r:id="rId3" action="ppaction://hlinkfile"/>
              </a:rPr>
              <a:t>tập</a:t>
            </a:r>
            <a:endParaRPr lang="en-US" dirty="0">
              <a:latin typeface="FS PF BeauSans Pro" panose="02000500000000020004" pitchFamily="2" charset="0"/>
            </a:endParaRPr>
          </a:p>
          <a:p>
            <a:pPr marL="0" indent="0">
              <a:buNone/>
            </a:pPr>
            <a:r>
              <a:rPr lang="en-US" dirty="0">
                <a:latin typeface="FS PF BeauSans Pro" panose="02000500000000020004" pitchFamily="2" charset="0"/>
              </a:rPr>
              <a:t>1.  </a:t>
            </a:r>
            <a:r>
              <a:rPr lang="en-US" dirty="0" err="1">
                <a:latin typeface="FS PF BeauSans Pro" panose="02000500000000020004" pitchFamily="2" charset="0"/>
              </a:rPr>
              <a:t>Viết</a:t>
            </a:r>
            <a:r>
              <a:rPr lang="en-US" dirty="0">
                <a:latin typeface="FS PF BeauSans Pro" panose="02000500000000020004" pitchFamily="2" charset="0"/>
              </a:rPr>
              <a:t> locator </a:t>
            </a:r>
            <a:r>
              <a:rPr lang="en-US" dirty="0" err="1">
                <a:latin typeface="FS PF BeauSans Pro" panose="02000500000000020004" pitchFamily="2" charset="0"/>
              </a:rPr>
              <a:t>của</a:t>
            </a:r>
            <a:r>
              <a:rPr lang="en-US" dirty="0">
                <a:latin typeface="FS PF BeauSans Pro" panose="02000500000000020004" pitchFamily="2" charset="0"/>
              </a:rPr>
              <a:t> </a:t>
            </a:r>
            <a:r>
              <a:rPr lang="en-US" dirty="0" err="1">
                <a:latin typeface="FS PF BeauSans Pro" panose="02000500000000020004" pitchFamily="2" charset="0"/>
              </a:rPr>
              <a:t>các</a:t>
            </a:r>
            <a:r>
              <a:rPr lang="en-US" dirty="0">
                <a:latin typeface="FS PF BeauSans Pro" panose="02000500000000020004" pitchFamily="2" charset="0"/>
              </a:rPr>
              <a:t> element </a:t>
            </a:r>
            <a:r>
              <a:rPr lang="en-US" dirty="0" err="1">
                <a:latin typeface="FS PF BeauSans Pro" panose="02000500000000020004" pitchFamily="2" charset="0"/>
              </a:rPr>
              <a:t>theo</a:t>
            </a:r>
            <a:r>
              <a:rPr lang="en-US" dirty="0">
                <a:latin typeface="FS PF BeauSans Pro" panose="02000500000000020004" pitchFamily="2" charset="0"/>
              </a:rPr>
              <a:t> ID, Class, Name, </a:t>
            </a:r>
            <a:r>
              <a:rPr lang="en-US" dirty="0" err="1">
                <a:latin typeface="FS PF BeauSans Pro" panose="02000500000000020004" pitchFamily="2" charset="0"/>
              </a:rPr>
              <a:t>Xpath</a:t>
            </a:r>
            <a:r>
              <a:rPr lang="en-US" dirty="0">
                <a:latin typeface="FS PF BeauSans Pro" panose="02000500000000020004" pitchFamily="2" charset="0"/>
              </a:rPr>
              <a:t>:</a:t>
            </a:r>
          </a:p>
          <a:p>
            <a:pPr marL="457200" lvl="1" indent="0">
              <a:buNone/>
            </a:pPr>
            <a:r>
              <a:rPr lang="en-US" dirty="0">
                <a:latin typeface="FS PF BeauSans Pro" panose="02000500000000020004" pitchFamily="2" charset="0"/>
              </a:rPr>
              <a:t>Full Name textbox</a:t>
            </a:r>
          </a:p>
          <a:p>
            <a:pPr marL="457200" lvl="1" indent="0">
              <a:buNone/>
            </a:pPr>
            <a:r>
              <a:rPr lang="en-US" dirty="0">
                <a:latin typeface="FS PF BeauSans Pro" panose="02000500000000020004" pitchFamily="2" charset="0"/>
              </a:rPr>
              <a:t>Phone textbox</a:t>
            </a:r>
          </a:p>
          <a:p>
            <a:pPr marL="457200" lvl="1" indent="0">
              <a:buNone/>
            </a:pPr>
            <a:r>
              <a:rPr lang="en-US" dirty="0">
                <a:latin typeface="FS PF BeauSans Pro" panose="02000500000000020004" pitchFamily="2" charset="0"/>
              </a:rPr>
              <a:t>Email textbox</a:t>
            </a:r>
          </a:p>
          <a:p>
            <a:pPr marL="457200" lvl="1" indent="0">
              <a:buNone/>
            </a:pPr>
            <a:r>
              <a:rPr lang="en-US" dirty="0">
                <a:latin typeface="FS PF BeauSans Pro" panose="02000500000000020004" pitchFamily="2" charset="0"/>
              </a:rPr>
              <a:t>Car radio-button </a:t>
            </a:r>
          </a:p>
          <a:p>
            <a:pPr marL="457200" lvl="1" indent="0">
              <a:buNone/>
            </a:pPr>
            <a:r>
              <a:rPr lang="en-US" dirty="0" err="1">
                <a:latin typeface="FS PF BeauSans Pro" panose="02000500000000020004" pitchFamily="2" charset="0"/>
              </a:rPr>
              <a:t>Tuk</a:t>
            </a:r>
            <a:r>
              <a:rPr lang="en-US" dirty="0">
                <a:latin typeface="FS PF BeauSans Pro" panose="02000500000000020004" pitchFamily="2" charset="0"/>
              </a:rPr>
              <a:t> </a:t>
            </a:r>
            <a:r>
              <a:rPr lang="en-US" dirty="0" err="1">
                <a:latin typeface="FS PF BeauSans Pro" panose="02000500000000020004" pitchFamily="2" charset="0"/>
              </a:rPr>
              <a:t>tuk</a:t>
            </a:r>
            <a:r>
              <a:rPr lang="en-US" dirty="0">
                <a:latin typeface="FS PF BeauSans Pro" panose="02000500000000020004" pitchFamily="2" charset="0"/>
              </a:rPr>
              <a:t> radio-button </a:t>
            </a:r>
          </a:p>
          <a:p>
            <a:pPr marL="457200" lvl="1" indent="0">
              <a:buNone/>
            </a:pPr>
            <a:r>
              <a:rPr lang="en-US" dirty="0">
                <a:latin typeface="FS PF BeauSans Pro" panose="02000500000000020004" pitchFamily="2" charset="0"/>
              </a:rPr>
              <a:t>Stock Tip checkbox</a:t>
            </a:r>
          </a:p>
          <a:p>
            <a:pPr marL="457200" lvl="1" indent="0">
              <a:buNone/>
            </a:pPr>
            <a:r>
              <a:rPr lang="en-US" dirty="0">
                <a:latin typeface="FS PF BeauSans Pro" panose="02000500000000020004" pitchFamily="2" charset="0"/>
              </a:rPr>
              <a:t>Submit booking Button</a:t>
            </a:r>
          </a:p>
        </p:txBody>
      </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21" name="Group 20">
            <a:extLst>
              <a:ext uri="{FF2B5EF4-FFF2-40B4-BE49-F238E27FC236}">
                <a16:creationId xmlns:a16="http://schemas.microsoft.com/office/drawing/2014/main" id="{336C1590-AACD-46CA-8C15-713E0AAB46AE}"/>
              </a:ext>
            </a:extLst>
          </p:cNvPr>
          <p:cNvGrpSpPr/>
          <p:nvPr/>
        </p:nvGrpSpPr>
        <p:grpSpPr>
          <a:xfrm>
            <a:off x="-180109" y="-1"/>
            <a:ext cx="2870682" cy="505692"/>
            <a:chOff x="-180109" y="-1"/>
            <a:chExt cx="2870682" cy="505692"/>
          </a:xfrm>
        </p:grpSpPr>
        <p:sp>
          <p:nvSpPr>
            <p:cNvPr id="22" name="Rectangle: Diagonal Corners Snipped 21">
              <a:extLst>
                <a:ext uri="{FF2B5EF4-FFF2-40B4-BE49-F238E27FC236}">
                  <a16:creationId xmlns:a16="http://schemas.microsoft.com/office/drawing/2014/main" id="{206D295F-A2B5-4B78-BE51-4D766B228DBD}"/>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3" name="TextBox 22">
              <a:extLst>
                <a:ext uri="{FF2B5EF4-FFF2-40B4-BE49-F238E27FC236}">
                  <a16:creationId xmlns:a16="http://schemas.microsoft.com/office/drawing/2014/main" id="{B7454E0A-8BCB-4FE8-BA8A-F8DCF7937941}"/>
                </a:ext>
              </a:extLst>
            </p:cNvPr>
            <p:cNvSpPr txBox="1"/>
            <p:nvPr/>
          </p:nvSpPr>
          <p:spPr>
            <a:xfrm>
              <a:off x="118947" y="126381"/>
              <a:ext cx="2571626" cy="307777"/>
            </a:xfrm>
            <a:prstGeom prst="rect">
              <a:avLst/>
            </a:prstGeom>
            <a:noFill/>
          </p:spPr>
          <p:txBody>
            <a:bodyPr wrap="square" rtlCol="0">
              <a:spAutoFit/>
            </a:bodyPr>
            <a:lstStyle/>
            <a:p>
              <a:r>
                <a:rPr lang="en-US" i="1" dirty="0" err="1">
                  <a:solidFill>
                    <a:schemeClr val="bg1"/>
                  </a:solidFill>
                  <a:latin typeface="FS PF BeauSans Pro" panose="02000500000000020004" pitchFamily="2" charset="0"/>
                  <a:cs typeface="Calibri" panose="020F0502020204030204" pitchFamily="34" charset="0"/>
                </a:rPr>
                <a:t>Bài</a:t>
              </a:r>
              <a:r>
                <a:rPr lang="en-US" i="1" dirty="0">
                  <a:solidFill>
                    <a:schemeClr val="bg1"/>
                  </a:solidFill>
                  <a:latin typeface="FS PF BeauSans Pro" panose="02000500000000020004" pitchFamily="2" charset="0"/>
                  <a:cs typeface="Calibri" panose="020F0502020204030204" pitchFamily="34" charset="0"/>
                </a:rPr>
                <a:t> </a:t>
              </a:r>
              <a:r>
                <a:rPr lang="en-US" i="1" dirty="0" err="1">
                  <a:solidFill>
                    <a:schemeClr val="bg1"/>
                  </a:solidFill>
                  <a:latin typeface="FS PF BeauSans Pro" panose="02000500000000020004" pitchFamily="2" charset="0"/>
                  <a:cs typeface="Calibri" panose="020F0502020204030204" pitchFamily="34" charset="0"/>
                </a:rPr>
                <a:t>tập</a:t>
              </a:r>
              <a:endParaRPr lang="en-US" i="1" dirty="0">
                <a:solidFill>
                  <a:schemeClr val="bg1"/>
                </a:solidFill>
                <a:latin typeface="FS PF BeauSans Pro" panose="02000500000000020004" pitchFamily="2" charset="0"/>
              </a:endParaRPr>
            </a:p>
          </p:txBody>
        </p:sp>
      </p:grpSp>
    </p:spTree>
    <p:extLst>
      <p:ext uri="{BB962C8B-B14F-4D97-AF65-F5344CB8AC3E}">
        <p14:creationId xmlns:p14="http://schemas.microsoft.com/office/powerpoint/2010/main" val="3493958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995737" cy="369332"/>
            <a:chOff x="797766" y="977087"/>
            <a:chExt cx="3995737" cy="36933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692620" cy="369332"/>
            </a:xfrm>
            <a:prstGeom prst="rect">
              <a:avLst/>
            </a:prstGeom>
            <a:noFill/>
          </p:spPr>
          <p:txBody>
            <a:bodyPr wrap="square" rtlCol="0">
              <a:spAutoFit/>
            </a:bodyPr>
            <a:lstStyle/>
            <a:p>
              <a:r>
                <a:rPr lang="en-US" sz="1800" dirty="0" err="1">
                  <a:latin typeface="FS PF BeauSans Pro" panose="02000500000000020004" pitchFamily="2" charset="0"/>
                </a:rPr>
                <a:t>Bài</a:t>
              </a:r>
              <a:r>
                <a:rPr lang="en-US" sz="1800" dirty="0">
                  <a:latin typeface="FS PF BeauSans Pro" panose="02000500000000020004" pitchFamily="2" charset="0"/>
                </a:rPr>
                <a:t> </a:t>
              </a:r>
              <a:r>
                <a:rPr lang="en-US" sz="1800" dirty="0" err="1">
                  <a:latin typeface="FS PF BeauSans Pro" panose="02000500000000020004" pitchFamily="2" charset="0"/>
                </a:rPr>
                <a:t>tập</a:t>
              </a:r>
              <a:endParaRPr lang="en-US" sz="1800" b="1" dirty="0">
                <a:latin typeface="FS PF BeauSans Pro" panose="02000500000000020004" pitchFamily="2" charset="0"/>
              </a:endParaRPr>
            </a:p>
          </p:txBody>
        </p:sp>
      </p:grpSp>
      <p:sp>
        <p:nvSpPr>
          <p:cNvPr id="17" name="Google Shape;205;p37">
            <a:extLst>
              <a:ext uri="{FF2B5EF4-FFF2-40B4-BE49-F238E27FC236}">
                <a16:creationId xmlns:a16="http://schemas.microsoft.com/office/drawing/2014/main" id="{BA94C8B8-04BB-4ABD-8CBA-CFC68C1093D1}"/>
              </a:ext>
            </a:extLst>
          </p:cNvPr>
          <p:cNvSpPr txBox="1">
            <a:spLocks/>
          </p:cNvSpPr>
          <p:nvPr/>
        </p:nvSpPr>
        <p:spPr>
          <a:xfrm>
            <a:off x="850405" y="1431966"/>
            <a:ext cx="7385238" cy="263351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None/>
            </a:pPr>
            <a:r>
              <a:rPr lang="en-US" sz="1600" dirty="0">
                <a:latin typeface="FS PF BeauSans Pro" panose="02000500000000020004" pitchFamily="2" charset="0"/>
              </a:rPr>
              <a:t>2.  </a:t>
            </a:r>
            <a:r>
              <a:rPr lang="en-US" sz="1600" dirty="0" err="1">
                <a:latin typeface="FS PF BeauSans Pro" panose="02000500000000020004" pitchFamily="2" charset="0"/>
              </a:rPr>
              <a:t>Viết</a:t>
            </a:r>
            <a:r>
              <a:rPr lang="en-US" sz="1600" dirty="0">
                <a:latin typeface="FS PF BeauSans Pro" panose="02000500000000020004" pitchFamily="2" charset="0"/>
              </a:rPr>
              <a:t> locator </a:t>
            </a:r>
            <a:r>
              <a:rPr lang="en-US" sz="1600" dirty="0" err="1">
                <a:latin typeface="FS PF BeauSans Pro" panose="02000500000000020004" pitchFamily="2" charset="0"/>
              </a:rPr>
              <a:t>của</a:t>
            </a:r>
            <a:r>
              <a:rPr lang="en-US" sz="1600" dirty="0">
                <a:latin typeface="FS PF BeauSans Pro" panose="02000500000000020004" pitchFamily="2" charset="0"/>
              </a:rPr>
              <a:t> </a:t>
            </a:r>
            <a:r>
              <a:rPr lang="en-US" sz="1600" dirty="0" err="1">
                <a:latin typeface="FS PF BeauSans Pro" panose="02000500000000020004" pitchFamily="2" charset="0"/>
              </a:rPr>
              <a:t>các</a:t>
            </a:r>
            <a:r>
              <a:rPr lang="en-US" sz="1600" dirty="0">
                <a:latin typeface="FS PF BeauSans Pro" panose="02000500000000020004" pitchFamily="2" charset="0"/>
              </a:rPr>
              <a:t> element </a:t>
            </a:r>
            <a:r>
              <a:rPr lang="en-US" sz="1600" dirty="0" err="1">
                <a:latin typeface="FS PF BeauSans Pro" panose="02000500000000020004" pitchFamily="2" charset="0"/>
              </a:rPr>
              <a:t>theo</a:t>
            </a:r>
            <a:r>
              <a:rPr lang="en-US" sz="1600" dirty="0">
                <a:latin typeface="FS PF BeauSans Pro" panose="02000500000000020004" pitchFamily="2" charset="0"/>
              </a:rPr>
              <a:t> ID, Class, Name, </a:t>
            </a:r>
            <a:r>
              <a:rPr lang="en-US" sz="1600" dirty="0" err="1">
                <a:latin typeface="FS PF BeauSans Pro" panose="02000500000000020004" pitchFamily="2" charset="0"/>
              </a:rPr>
              <a:t>Xpath</a:t>
            </a:r>
            <a:r>
              <a:rPr lang="en-US" sz="1600" dirty="0">
                <a:latin typeface="FS PF BeauSans Pro" panose="02000500000000020004" pitchFamily="2" charset="0"/>
              </a:rPr>
              <a:t>:</a:t>
            </a:r>
          </a:p>
          <a:p>
            <a:pPr marL="457200" lvl="1" indent="0">
              <a:buNone/>
            </a:pPr>
            <a:r>
              <a:rPr lang="en-US" sz="1600" dirty="0" err="1">
                <a:latin typeface="FS PF BeauSans Pro" panose="02000500000000020004" pitchFamily="2" charset="0"/>
              </a:rPr>
              <a:t>Các</a:t>
            </a:r>
            <a:r>
              <a:rPr lang="en-US" sz="1600" dirty="0">
                <a:latin typeface="FS PF BeauSans Pro" panose="02000500000000020004" pitchFamily="2" charset="0"/>
              </a:rPr>
              <a:t> </a:t>
            </a:r>
            <a:r>
              <a:rPr lang="en-US" sz="1600" dirty="0" err="1">
                <a:latin typeface="FS PF BeauSans Pro" panose="02000500000000020004" pitchFamily="2" charset="0"/>
              </a:rPr>
              <a:t>nút</a:t>
            </a:r>
            <a:r>
              <a:rPr lang="en-US" sz="1600" dirty="0">
                <a:latin typeface="FS PF BeauSans Pro" panose="02000500000000020004" pitchFamily="2" charset="0"/>
              </a:rPr>
              <a:t> radio </a:t>
            </a:r>
            <a:r>
              <a:rPr lang="en-US" sz="1600" dirty="0" err="1">
                <a:latin typeface="FS PF BeauSans Pro" panose="02000500000000020004" pitchFamily="2" charset="0"/>
              </a:rPr>
              <a:t>trong</a:t>
            </a:r>
            <a:r>
              <a:rPr lang="en-US" sz="1600" dirty="0">
                <a:latin typeface="FS PF BeauSans Pro" panose="02000500000000020004" pitchFamily="2" charset="0"/>
              </a:rPr>
              <a:t> bock “</a:t>
            </a:r>
            <a:r>
              <a:rPr lang="en-US" sz="1600" dirty="0">
                <a:solidFill>
                  <a:srgbClr val="000000"/>
                </a:solidFill>
                <a:latin typeface="FS PF BeauSans Pro" panose="02000500000000020004" pitchFamily="2" charset="0"/>
              </a:rPr>
              <a:t>Which taxi do you require?</a:t>
            </a:r>
            <a:r>
              <a:rPr lang="en-US" sz="1600" dirty="0">
                <a:latin typeface="FS PF BeauSans Pro" panose="02000500000000020004" pitchFamily="2" charset="0"/>
              </a:rPr>
              <a:t>”</a:t>
            </a:r>
          </a:p>
          <a:p>
            <a:pPr marL="457200" lvl="1" indent="0">
              <a:buNone/>
            </a:pPr>
            <a:r>
              <a:rPr lang="en-US" sz="1600" dirty="0" err="1">
                <a:latin typeface="FS PF BeauSans Pro" panose="02000500000000020004" pitchFamily="2" charset="0"/>
              </a:rPr>
              <a:t>Các</a:t>
            </a:r>
            <a:r>
              <a:rPr lang="en-US" sz="1600" dirty="0">
                <a:latin typeface="FS PF BeauSans Pro" panose="02000500000000020004" pitchFamily="2" charset="0"/>
              </a:rPr>
              <a:t> </a:t>
            </a:r>
            <a:r>
              <a:rPr lang="en-US" sz="1600" dirty="0" err="1">
                <a:latin typeface="FS PF BeauSans Pro" panose="02000500000000020004" pitchFamily="2" charset="0"/>
              </a:rPr>
              <a:t>nút</a:t>
            </a:r>
            <a:r>
              <a:rPr lang="en-US" sz="1600" dirty="0">
                <a:latin typeface="FS PF BeauSans Pro" panose="02000500000000020004" pitchFamily="2" charset="0"/>
              </a:rPr>
              <a:t> check box </a:t>
            </a:r>
            <a:r>
              <a:rPr lang="en-US" sz="1600" dirty="0" err="1">
                <a:latin typeface="FS PF BeauSans Pro" panose="02000500000000020004" pitchFamily="2" charset="0"/>
              </a:rPr>
              <a:t>trong</a:t>
            </a:r>
            <a:r>
              <a:rPr lang="en-US" sz="1600" dirty="0">
                <a:latin typeface="FS PF BeauSans Pro" panose="02000500000000020004" pitchFamily="2" charset="0"/>
              </a:rPr>
              <a:t>”</a:t>
            </a:r>
            <a:r>
              <a:rPr lang="en-US" sz="1600" dirty="0">
                <a:solidFill>
                  <a:srgbClr val="000000"/>
                </a:solidFill>
                <a:latin typeface="FS PF BeauSans Pro" panose="02000500000000020004" pitchFamily="2" charset="0"/>
              </a:rPr>
              <a:t> Extras</a:t>
            </a:r>
            <a:r>
              <a:rPr lang="en-US" sz="1600" dirty="0">
                <a:latin typeface="FS PF BeauSans Pro" panose="02000500000000020004" pitchFamily="2" charset="0"/>
              </a:rPr>
              <a:t>”</a:t>
            </a:r>
          </a:p>
          <a:p>
            <a:pPr marL="457200" lvl="1" indent="0">
              <a:buNone/>
            </a:pPr>
            <a:r>
              <a:rPr lang="en-US" sz="1600" dirty="0" err="1">
                <a:latin typeface="FS PF BeauSans Pro" panose="02000500000000020004" pitchFamily="2" charset="0"/>
              </a:rPr>
              <a:t>Thông</a:t>
            </a:r>
            <a:r>
              <a:rPr lang="en-US" sz="1600" dirty="0">
                <a:latin typeface="FS PF BeauSans Pro" panose="02000500000000020004" pitchFamily="2" charset="0"/>
              </a:rPr>
              <a:t> tin </a:t>
            </a:r>
            <a:r>
              <a:rPr lang="en-US" sz="1600" dirty="0" err="1">
                <a:latin typeface="FS PF BeauSans Pro" panose="02000500000000020004" pitchFamily="2" charset="0"/>
              </a:rPr>
              <a:t>giá</a:t>
            </a:r>
            <a:r>
              <a:rPr lang="en-US" sz="1600" dirty="0">
                <a:latin typeface="FS PF BeauSans Pro" panose="02000500000000020004" pitchFamily="2" charset="0"/>
              </a:rPr>
              <a:t>.</a:t>
            </a:r>
          </a:p>
          <a:p>
            <a:pPr marL="457200" lvl="1" indent="0">
              <a:buNone/>
            </a:pPr>
            <a:r>
              <a:rPr lang="en-US" sz="1600" dirty="0" err="1">
                <a:latin typeface="FS PF BeauSans Pro" panose="02000500000000020004" pitchFamily="2" charset="0"/>
              </a:rPr>
              <a:t>Thông</a:t>
            </a:r>
            <a:r>
              <a:rPr lang="en-US" sz="1600" dirty="0">
                <a:latin typeface="FS PF BeauSans Pro" panose="02000500000000020004" pitchFamily="2" charset="0"/>
              </a:rPr>
              <a:t> tin </a:t>
            </a:r>
            <a:r>
              <a:rPr lang="en-US" sz="1600" dirty="0" err="1">
                <a:latin typeface="FS PF BeauSans Pro" panose="02000500000000020004" pitchFamily="2" charset="0"/>
              </a:rPr>
              <a:t>ghi</a:t>
            </a:r>
            <a:r>
              <a:rPr lang="en-US" sz="1600" dirty="0">
                <a:latin typeface="FS PF BeauSans Pro" panose="02000500000000020004" pitchFamily="2" charset="0"/>
              </a:rPr>
              <a:t> </a:t>
            </a:r>
            <a:r>
              <a:rPr lang="en-US" sz="1600" dirty="0" err="1">
                <a:latin typeface="FS PF BeauSans Pro" panose="02000500000000020004" pitchFamily="2" charset="0"/>
              </a:rPr>
              <a:t>chú</a:t>
            </a:r>
            <a:endParaRPr lang="en-US" sz="1600" dirty="0">
              <a:latin typeface="FS PF BeauSans Pro" panose="02000500000000020004" pitchFamily="2" charset="0"/>
            </a:endParaRPr>
          </a:p>
          <a:p>
            <a:pPr marL="0" indent="0">
              <a:buNone/>
            </a:pPr>
            <a:endParaRPr lang="en-US" dirty="0">
              <a:latin typeface="FS PF BeauSans Pro" panose="02000500000000020004" pitchFamily="2" charset="0"/>
            </a:endParaRPr>
          </a:p>
        </p:txBody>
      </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21" name="Group 20">
            <a:extLst>
              <a:ext uri="{FF2B5EF4-FFF2-40B4-BE49-F238E27FC236}">
                <a16:creationId xmlns:a16="http://schemas.microsoft.com/office/drawing/2014/main" id="{03EED37A-02EA-48AD-8E68-BA973A9991C7}"/>
              </a:ext>
            </a:extLst>
          </p:cNvPr>
          <p:cNvGrpSpPr/>
          <p:nvPr/>
        </p:nvGrpSpPr>
        <p:grpSpPr>
          <a:xfrm>
            <a:off x="-180109" y="-1"/>
            <a:ext cx="2870682" cy="505692"/>
            <a:chOff x="-180109" y="-1"/>
            <a:chExt cx="2870682" cy="505692"/>
          </a:xfrm>
        </p:grpSpPr>
        <p:sp>
          <p:nvSpPr>
            <p:cNvPr id="22" name="Rectangle: Diagonal Corners Snipped 21">
              <a:extLst>
                <a:ext uri="{FF2B5EF4-FFF2-40B4-BE49-F238E27FC236}">
                  <a16:creationId xmlns:a16="http://schemas.microsoft.com/office/drawing/2014/main" id="{E49F45F3-E321-4923-8491-B5367EE2F800}"/>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3" name="TextBox 22">
              <a:extLst>
                <a:ext uri="{FF2B5EF4-FFF2-40B4-BE49-F238E27FC236}">
                  <a16:creationId xmlns:a16="http://schemas.microsoft.com/office/drawing/2014/main" id="{6195DFF3-E42B-40AD-A993-1FCDA9B05AA0}"/>
                </a:ext>
              </a:extLst>
            </p:cNvPr>
            <p:cNvSpPr txBox="1"/>
            <p:nvPr/>
          </p:nvSpPr>
          <p:spPr>
            <a:xfrm>
              <a:off x="118947" y="126381"/>
              <a:ext cx="2571626" cy="307777"/>
            </a:xfrm>
            <a:prstGeom prst="rect">
              <a:avLst/>
            </a:prstGeom>
            <a:noFill/>
          </p:spPr>
          <p:txBody>
            <a:bodyPr wrap="square" rtlCol="0">
              <a:spAutoFit/>
            </a:bodyPr>
            <a:lstStyle/>
            <a:p>
              <a:r>
                <a:rPr lang="en-US" i="1" dirty="0" err="1">
                  <a:solidFill>
                    <a:schemeClr val="bg1"/>
                  </a:solidFill>
                  <a:latin typeface="FS PF BeauSans Pro" panose="02000500000000020004" pitchFamily="2" charset="0"/>
                  <a:cs typeface="Calibri" panose="020F0502020204030204" pitchFamily="34" charset="0"/>
                </a:rPr>
                <a:t>Bài</a:t>
              </a:r>
              <a:r>
                <a:rPr lang="en-US" i="1" dirty="0">
                  <a:solidFill>
                    <a:schemeClr val="bg1"/>
                  </a:solidFill>
                  <a:latin typeface="FS PF BeauSans Pro" panose="02000500000000020004" pitchFamily="2" charset="0"/>
                  <a:cs typeface="Calibri" panose="020F0502020204030204" pitchFamily="34" charset="0"/>
                </a:rPr>
                <a:t> </a:t>
              </a:r>
              <a:r>
                <a:rPr lang="en-US" i="1" dirty="0" err="1">
                  <a:solidFill>
                    <a:schemeClr val="bg1"/>
                  </a:solidFill>
                  <a:latin typeface="FS PF BeauSans Pro" panose="02000500000000020004" pitchFamily="2" charset="0"/>
                  <a:cs typeface="Calibri" panose="020F0502020204030204" pitchFamily="34" charset="0"/>
                </a:rPr>
                <a:t>tập</a:t>
              </a:r>
              <a:endParaRPr lang="en-US" i="1" dirty="0">
                <a:solidFill>
                  <a:schemeClr val="bg1"/>
                </a:solidFill>
                <a:latin typeface="FS PF BeauSans Pro" panose="02000500000000020004" pitchFamily="2" charset="0"/>
              </a:endParaRPr>
            </a:p>
          </p:txBody>
        </p:sp>
      </p:grpSp>
    </p:spTree>
    <p:extLst>
      <p:ext uri="{BB962C8B-B14F-4D97-AF65-F5344CB8AC3E}">
        <p14:creationId xmlns:p14="http://schemas.microsoft.com/office/powerpoint/2010/main" val="506841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995737" cy="369332"/>
            <a:chOff x="797766" y="977087"/>
            <a:chExt cx="3995737" cy="36933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692620" cy="369332"/>
            </a:xfrm>
            <a:prstGeom prst="rect">
              <a:avLst/>
            </a:prstGeom>
            <a:noFill/>
          </p:spPr>
          <p:txBody>
            <a:bodyPr wrap="square" rtlCol="0">
              <a:spAutoFit/>
            </a:bodyPr>
            <a:lstStyle/>
            <a:p>
              <a:r>
                <a:rPr lang="en-US" sz="1800" dirty="0" err="1">
                  <a:latin typeface="FS PF BeauSans Pro" panose="02000500000000020004" pitchFamily="2" charset="0"/>
                </a:rPr>
                <a:t>Bài</a:t>
              </a:r>
              <a:r>
                <a:rPr lang="en-US" sz="1800" dirty="0">
                  <a:latin typeface="FS PF BeauSans Pro" panose="02000500000000020004" pitchFamily="2" charset="0"/>
                </a:rPr>
                <a:t> </a:t>
              </a:r>
              <a:r>
                <a:rPr lang="en-US" sz="1800" dirty="0" err="1">
                  <a:latin typeface="FS PF BeauSans Pro" panose="02000500000000020004" pitchFamily="2" charset="0"/>
                </a:rPr>
                <a:t>tập</a:t>
              </a:r>
              <a:endParaRPr lang="en-US" sz="1800" b="1" dirty="0">
                <a:latin typeface="FS PF BeauSans Pro" panose="02000500000000020004" pitchFamily="2" charset="0"/>
              </a:endParaRPr>
            </a:p>
          </p:txBody>
        </p:sp>
      </p:grpSp>
      <p:sp>
        <p:nvSpPr>
          <p:cNvPr id="17" name="Google Shape;205;p37">
            <a:extLst>
              <a:ext uri="{FF2B5EF4-FFF2-40B4-BE49-F238E27FC236}">
                <a16:creationId xmlns:a16="http://schemas.microsoft.com/office/drawing/2014/main" id="{BA94C8B8-04BB-4ABD-8CBA-CFC68C1093D1}"/>
              </a:ext>
            </a:extLst>
          </p:cNvPr>
          <p:cNvSpPr txBox="1">
            <a:spLocks/>
          </p:cNvSpPr>
          <p:nvPr/>
        </p:nvSpPr>
        <p:spPr>
          <a:xfrm>
            <a:off x="850405" y="1431966"/>
            <a:ext cx="7385238" cy="263351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None/>
            </a:pPr>
            <a:r>
              <a:rPr lang="en-US" sz="1600" dirty="0">
                <a:latin typeface="FS PF BeauSans Pro" panose="02000500000000020004" pitchFamily="2" charset="0"/>
              </a:rPr>
              <a:t>3. </a:t>
            </a:r>
            <a:r>
              <a:rPr lang="en-US" sz="1600" dirty="0" err="1">
                <a:latin typeface="FS PF BeauSans Pro" panose="02000500000000020004" pitchFamily="2" charset="0"/>
              </a:rPr>
              <a:t>Viết</a:t>
            </a:r>
            <a:r>
              <a:rPr lang="en-US" sz="1600" dirty="0">
                <a:latin typeface="FS PF BeauSans Pro" panose="02000500000000020004" pitchFamily="2" charset="0"/>
              </a:rPr>
              <a:t> locator </a:t>
            </a:r>
            <a:r>
              <a:rPr lang="en-US" sz="1600" dirty="0" err="1">
                <a:latin typeface="FS PF BeauSans Pro" panose="02000500000000020004" pitchFamily="2" charset="0"/>
              </a:rPr>
              <a:t>của</a:t>
            </a:r>
            <a:r>
              <a:rPr lang="en-US" sz="1600" dirty="0">
                <a:latin typeface="FS PF BeauSans Pro" panose="02000500000000020004" pitchFamily="2" charset="0"/>
              </a:rPr>
              <a:t> </a:t>
            </a:r>
            <a:r>
              <a:rPr lang="en-US" sz="1600" dirty="0" err="1">
                <a:latin typeface="FS PF BeauSans Pro" panose="02000500000000020004" pitchFamily="2" charset="0"/>
              </a:rPr>
              <a:t>các</a:t>
            </a:r>
            <a:r>
              <a:rPr lang="en-US" sz="1600" dirty="0">
                <a:latin typeface="FS PF BeauSans Pro" panose="02000500000000020004" pitchFamily="2" charset="0"/>
              </a:rPr>
              <a:t> element </a:t>
            </a:r>
            <a:r>
              <a:rPr lang="en-US" sz="1600" dirty="0" err="1">
                <a:latin typeface="FS PF BeauSans Pro" panose="02000500000000020004" pitchFamily="2" charset="0"/>
              </a:rPr>
              <a:t>theo</a:t>
            </a:r>
            <a:r>
              <a:rPr lang="en-US" sz="1600" dirty="0">
                <a:latin typeface="FS PF BeauSans Pro" panose="02000500000000020004" pitchFamily="2" charset="0"/>
              </a:rPr>
              <a:t> ID, Class, Name, </a:t>
            </a:r>
            <a:r>
              <a:rPr lang="en-US" sz="1600" dirty="0" err="1">
                <a:latin typeface="FS PF BeauSans Pro" panose="02000500000000020004" pitchFamily="2" charset="0"/>
              </a:rPr>
              <a:t>Xpath</a:t>
            </a:r>
            <a:r>
              <a:rPr lang="en-US" sz="1600" dirty="0">
                <a:latin typeface="FS PF BeauSans Pro" panose="02000500000000020004" pitchFamily="2" charset="0"/>
              </a:rPr>
              <a:t>:</a:t>
            </a:r>
          </a:p>
          <a:p>
            <a:pPr marL="457200" lvl="1" indent="0">
              <a:buNone/>
            </a:pPr>
            <a:r>
              <a:rPr lang="en-US" sz="1600" dirty="0">
                <a:latin typeface="FS PF BeauSans Pro" panose="02000500000000020004" pitchFamily="2" charset="0"/>
              </a:rPr>
              <a:t>Select box pickup Place</a:t>
            </a:r>
          </a:p>
          <a:p>
            <a:pPr marL="457200" lvl="1" indent="0">
              <a:buNone/>
            </a:pPr>
            <a:r>
              <a:rPr lang="en-US" sz="1600" dirty="0">
                <a:latin typeface="FS PF BeauSans Pro" panose="02000500000000020004" pitchFamily="2" charset="0"/>
              </a:rPr>
              <a:t>Value Select box “Town hall”</a:t>
            </a:r>
          </a:p>
          <a:p>
            <a:pPr marL="457200" lvl="1" indent="0">
              <a:buNone/>
            </a:pPr>
            <a:r>
              <a:rPr lang="en-US" sz="1600" dirty="0">
                <a:latin typeface="FS PF BeauSans Pro" panose="02000500000000020004" pitchFamily="2" charset="0"/>
              </a:rPr>
              <a:t>Text box “Special Instructions”</a:t>
            </a:r>
          </a:p>
          <a:p>
            <a:pPr marL="457200" lvl="1" indent="0">
              <a:buNone/>
            </a:pPr>
            <a:r>
              <a:rPr lang="en-US" sz="1600" dirty="0" err="1">
                <a:latin typeface="FS PF BeauSans Pro" panose="02000500000000020004" pitchFamily="2" charset="0"/>
              </a:rPr>
              <a:t>DatePicker</a:t>
            </a:r>
            <a:r>
              <a:rPr lang="en-US" sz="1600" dirty="0">
                <a:latin typeface="FS PF BeauSans Pro" panose="02000500000000020004" pitchFamily="2" charset="0"/>
              </a:rPr>
              <a:t> “Pickup Date/Time”</a:t>
            </a:r>
          </a:p>
          <a:p>
            <a:pPr marL="0" indent="0">
              <a:buNone/>
            </a:pPr>
            <a:endParaRPr lang="en-US" dirty="0">
              <a:latin typeface="FS PF BeauSans Pro" panose="02000500000000020004" pitchFamily="2" charset="0"/>
            </a:endParaRPr>
          </a:p>
        </p:txBody>
      </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21" name="Group 20">
            <a:extLst>
              <a:ext uri="{FF2B5EF4-FFF2-40B4-BE49-F238E27FC236}">
                <a16:creationId xmlns:a16="http://schemas.microsoft.com/office/drawing/2014/main" id="{C698599F-9028-4B9F-AAD8-0DEA6C455CE2}"/>
              </a:ext>
            </a:extLst>
          </p:cNvPr>
          <p:cNvGrpSpPr/>
          <p:nvPr/>
        </p:nvGrpSpPr>
        <p:grpSpPr>
          <a:xfrm>
            <a:off x="-180109" y="-1"/>
            <a:ext cx="2870682" cy="505692"/>
            <a:chOff x="-180109" y="-1"/>
            <a:chExt cx="2870682" cy="505692"/>
          </a:xfrm>
        </p:grpSpPr>
        <p:sp>
          <p:nvSpPr>
            <p:cNvPr id="22" name="Rectangle: Diagonal Corners Snipped 21">
              <a:extLst>
                <a:ext uri="{FF2B5EF4-FFF2-40B4-BE49-F238E27FC236}">
                  <a16:creationId xmlns:a16="http://schemas.microsoft.com/office/drawing/2014/main" id="{300A9A40-2EC0-4F3C-AA7E-67F6E73B7834}"/>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3" name="TextBox 22">
              <a:extLst>
                <a:ext uri="{FF2B5EF4-FFF2-40B4-BE49-F238E27FC236}">
                  <a16:creationId xmlns:a16="http://schemas.microsoft.com/office/drawing/2014/main" id="{182A6F35-BF15-4E68-BB12-0327A195B076}"/>
                </a:ext>
              </a:extLst>
            </p:cNvPr>
            <p:cNvSpPr txBox="1"/>
            <p:nvPr/>
          </p:nvSpPr>
          <p:spPr>
            <a:xfrm>
              <a:off x="118947" y="126381"/>
              <a:ext cx="2571626" cy="307777"/>
            </a:xfrm>
            <a:prstGeom prst="rect">
              <a:avLst/>
            </a:prstGeom>
            <a:noFill/>
          </p:spPr>
          <p:txBody>
            <a:bodyPr wrap="square" rtlCol="0">
              <a:spAutoFit/>
            </a:bodyPr>
            <a:lstStyle/>
            <a:p>
              <a:r>
                <a:rPr lang="en-US" i="1" dirty="0" err="1">
                  <a:solidFill>
                    <a:schemeClr val="bg1"/>
                  </a:solidFill>
                  <a:latin typeface="FS PF BeauSans Pro" panose="02000500000000020004" pitchFamily="2" charset="0"/>
                  <a:cs typeface="Calibri" panose="020F0502020204030204" pitchFamily="34" charset="0"/>
                </a:rPr>
                <a:t>Bài</a:t>
              </a:r>
              <a:r>
                <a:rPr lang="en-US" i="1" dirty="0">
                  <a:solidFill>
                    <a:schemeClr val="bg1"/>
                  </a:solidFill>
                  <a:latin typeface="FS PF BeauSans Pro" panose="02000500000000020004" pitchFamily="2" charset="0"/>
                  <a:cs typeface="Calibri" panose="020F0502020204030204" pitchFamily="34" charset="0"/>
                </a:rPr>
                <a:t> </a:t>
              </a:r>
              <a:r>
                <a:rPr lang="en-US" i="1" dirty="0" err="1">
                  <a:solidFill>
                    <a:schemeClr val="bg1"/>
                  </a:solidFill>
                  <a:latin typeface="FS PF BeauSans Pro" panose="02000500000000020004" pitchFamily="2" charset="0"/>
                  <a:cs typeface="Calibri" panose="020F0502020204030204" pitchFamily="34" charset="0"/>
                </a:rPr>
                <a:t>tập</a:t>
              </a:r>
              <a:endParaRPr lang="en-US" i="1" dirty="0">
                <a:solidFill>
                  <a:schemeClr val="bg1"/>
                </a:solidFill>
                <a:latin typeface="FS PF BeauSans Pro" panose="02000500000000020004" pitchFamily="2" charset="0"/>
              </a:endParaRPr>
            </a:p>
          </p:txBody>
        </p:sp>
      </p:grpSp>
    </p:spTree>
    <p:extLst>
      <p:ext uri="{BB962C8B-B14F-4D97-AF65-F5344CB8AC3E}">
        <p14:creationId xmlns:p14="http://schemas.microsoft.com/office/powerpoint/2010/main" val="3169796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2765481"/>
            <a:ext cx="7743804" cy="1022100"/>
          </a:xfrm>
          <a:prstGeom prst="rect">
            <a:avLst/>
          </a:prstGeom>
        </p:spPr>
        <p:txBody>
          <a:bodyPr spcFirstLastPara="1" wrap="square" lIns="91425" tIns="91425" rIns="91425" bIns="91425" anchor="ctr" anchorCtr="0">
            <a:noAutofit/>
          </a:bodyPr>
          <a:lstStyle/>
          <a:p>
            <a:pPr lvl="0"/>
            <a:r>
              <a:rPr lang="en-US" sz="3000" dirty="0">
                <a:solidFill>
                  <a:schemeClr val="accent1"/>
                </a:solidFill>
              </a:rPr>
              <a:t>Web element</a:t>
            </a:r>
            <a:endParaRPr lang="en-US" sz="3000" dirty="0">
              <a:solidFill>
                <a:schemeClr val="accent1"/>
              </a:solidFill>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latin typeface="FS PF BeauSans Pro" panose="02000500000000020004" pitchFamily="2" charset="0"/>
                <a:cs typeface="Calibri" panose="020F0502020204030204" pitchFamily="34" charset="0"/>
              </a:rPr>
              <a:t>01</a:t>
            </a:r>
            <a:endParaRPr sz="9600" dirty="0">
              <a:latin typeface="FS PF BeauSans Pro" panose="02000500000000020004" pitchFamily="2"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3964357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2" name="Picture 11">
            <a:extLst>
              <a:ext uri="{FF2B5EF4-FFF2-40B4-BE49-F238E27FC236}">
                <a16:creationId xmlns:a16="http://schemas.microsoft.com/office/drawing/2014/main" id="{33439D0D-1942-439B-B768-D0CACABD05E9}"/>
              </a:ext>
            </a:extLst>
          </p:cNvPr>
          <p:cNvPicPr>
            <a:picLocks noChangeAspect="1"/>
          </p:cNvPicPr>
          <p:nvPr/>
        </p:nvPicPr>
        <p:blipFill>
          <a:blip r:embed="rId3"/>
          <a:stretch>
            <a:fillRect/>
          </a:stretch>
        </p:blipFill>
        <p:spPr>
          <a:xfrm>
            <a:off x="1850" y="0"/>
            <a:ext cx="9140299" cy="5143500"/>
          </a:xfrm>
          <a:prstGeom prst="rect">
            <a:avLst/>
          </a:prstGeom>
        </p:spPr>
      </p:pic>
      <p:sp>
        <p:nvSpPr>
          <p:cNvPr id="151" name="Google Shape;151;p33"/>
          <p:cNvSpPr txBox="1">
            <a:spLocks noGrp="1"/>
          </p:cNvSpPr>
          <p:nvPr>
            <p:ph type="ctrTitle" idx="4294967295"/>
          </p:nvPr>
        </p:nvSpPr>
        <p:spPr>
          <a:xfrm>
            <a:off x="325660" y="2381389"/>
            <a:ext cx="3384568" cy="7946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4400" dirty="0">
                <a:solidFill>
                  <a:schemeClr val="bg1"/>
                </a:solidFill>
                <a:latin typeface="FS PF BeauSans Pro" panose="02000500000000020004" pitchFamily="2" charset="0"/>
                <a:cs typeface="Calibri" panose="020F0502020204030204" pitchFamily="34" charset="0"/>
              </a:rPr>
              <a:t>XIN CẢM </a:t>
            </a:r>
            <a:r>
              <a:rPr lang="vi-VN" sz="4400" dirty="0">
                <a:solidFill>
                  <a:schemeClr val="bg1"/>
                </a:solidFill>
                <a:latin typeface="FS PF BeauSans Pro" panose="02000500000000020004" pitchFamily="2" charset="0"/>
                <a:cs typeface="Calibri" panose="020F0502020204030204" pitchFamily="34" charset="0"/>
              </a:rPr>
              <a:t>Ơ</a:t>
            </a:r>
            <a:r>
              <a:rPr lang="en-US" sz="4400" dirty="0">
                <a:solidFill>
                  <a:schemeClr val="bg1"/>
                </a:solidFill>
                <a:latin typeface="FS PF BeauSans Pro" panose="02000500000000020004" pitchFamily="2" charset="0"/>
                <a:cs typeface="Calibri" panose="020F0502020204030204" pitchFamily="34" charset="0"/>
              </a:rPr>
              <a:t>N</a:t>
            </a:r>
            <a:endParaRPr sz="4400" dirty="0">
              <a:solidFill>
                <a:schemeClr val="bg1"/>
              </a:solidFill>
              <a:latin typeface="FS PF BeauSans Pro" panose="02000500000000020004" pitchFamily="2" charset="0"/>
              <a:cs typeface="Calibri" panose="020F0502020204030204" pitchFamily="34" charset="0"/>
            </a:endParaRPr>
          </a:p>
        </p:txBody>
      </p:sp>
      <p:cxnSp>
        <p:nvCxnSpPr>
          <p:cNvPr id="153" name="Google Shape;153;p33"/>
          <p:cNvCxnSpPr>
            <a:cxnSpLocks/>
          </p:cNvCxnSpPr>
          <p:nvPr/>
        </p:nvCxnSpPr>
        <p:spPr>
          <a:xfrm>
            <a:off x="0" y="3265208"/>
            <a:ext cx="3585237" cy="0"/>
          </a:xfrm>
          <a:prstGeom prst="straightConnector1">
            <a:avLst/>
          </a:prstGeom>
          <a:noFill/>
          <a:ln w="38100" cap="flat" cmpd="sng">
            <a:solidFill>
              <a:schemeClr val="bg1"/>
            </a:solidFill>
            <a:prstDash val="solid"/>
            <a:round/>
            <a:headEnd type="none" w="med" len="med"/>
            <a:tailEnd type="none" w="med" len="med"/>
          </a:ln>
        </p:spPr>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219" y="72837"/>
            <a:ext cx="721451" cy="293357"/>
          </a:xfrm>
          <a:prstGeom prst="rect">
            <a:avLst/>
          </a:prstGeom>
        </p:spPr>
      </p:pic>
    </p:spTree>
    <p:extLst>
      <p:ext uri="{BB962C8B-B14F-4D97-AF65-F5344CB8AC3E}">
        <p14:creationId xmlns:p14="http://schemas.microsoft.com/office/powerpoint/2010/main" val="596022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4294967295"/>
          </p:nvPr>
        </p:nvSpPr>
        <p:spPr>
          <a:xfrm>
            <a:off x="1442996" y="2253891"/>
            <a:ext cx="6253208" cy="1887737"/>
          </a:xfrm>
          <a:prstGeom prst="rect">
            <a:avLst/>
          </a:prstGeom>
        </p:spPr>
        <p:txBody>
          <a:bodyPr spcFirstLastPara="1" wrap="square" lIns="91425" tIns="91425" rIns="91425" bIns="91425" anchor="t" anchorCtr="0">
            <a:noAutofit/>
          </a:bodyPr>
          <a:lstStyle/>
          <a:p>
            <a:pPr marL="152400" indent="0">
              <a:buNone/>
            </a:pPr>
            <a:r>
              <a:rPr lang="en-US" sz="1400" dirty="0">
                <a:latin typeface="FS PF BeauSans Pro" panose="02000500000000020004" pitchFamily="2" charset="0"/>
              </a:rPr>
              <a:t>V</a:t>
            </a:r>
            <a:r>
              <a:rPr lang="vi-VN" sz="1400" dirty="0">
                <a:latin typeface="FS PF BeauSans Pro" panose="02000500000000020004" pitchFamily="2" charset="0"/>
              </a:rPr>
              <a:t>ề cơ bản là một phần tử HTML trên một trang web. Tài liệu HTML bao gồm các phần tử HTML. Mỗi phần tử HTML bao gồm một thẻ mở và một thẻ đóng. Nội dung nằm giữa các thẻ</a:t>
            </a:r>
            <a:endParaRPr lang="en-US" sz="1400" dirty="0">
              <a:latin typeface="FS PF BeauSans Pro" panose="02000500000000020004" pitchFamily="2" charset="0"/>
            </a:endParaRPr>
          </a:p>
          <a:p>
            <a:pPr marL="0" lvl="0" indent="0">
              <a:spcAft>
                <a:spcPts val="800"/>
              </a:spcAft>
              <a:buNone/>
            </a:pPr>
            <a:endParaRPr lang="en-US" sz="1400" dirty="0">
              <a:latin typeface="FS PF BeauSans Pro" panose="02000500000000020004" pitchFamily="2" charset="0"/>
              <a:cs typeface="Calibri" panose="020F0502020204030204" pitchFamily="34" charset="0"/>
            </a:endParaRPr>
          </a:p>
          <a:p>
            <a:pPr marL="285750" lvl="0" indent="-285750">
              <a:spcAft>
                <a:spcPts val="800"/>
              </a:spcAft>
              <a:buFont typeface="Arial" panose="020B0604020202020204" pitchFamily="34" charset="0"/>
              <a:buChar char="•"/>
            </a:pPr>
            <a:endParaRPr lang="vi-VN" sz="1400" dirty="0">
              <a:latin typeface="FS PF BeauSans Pro" panose="02000500000000020004" pitchFamily="2" charset="0"/>
              <a:cs typeface="Calibri" panose="020F0502020204030204" pitchFamily="34" charset="0"/>
            </a:endParaRPr>
          </a:p>
        </p:txBody>
      </p:sp>
      <p:sp>
        <p:nvSpPr>
          <p:cNvPr id="206" name="Google Shape;206;p37"/>
          <p:cNvSpPr txBox="1">
            <a:spLocks noGrp="1"/>
          </p:cNvSpPr>
          <p:nvPr>
            <p:ph type="ctrTitle" idx="4294967295"/>
          </p:nvPr>
        </p:nvSpPr>
        <p:spPr>
          <a:xfrm>
            <a:off x="2638425" y="1308100"/>
            <a:ext cx="3867150" cy="690563"/>
          </a:xfrm>
          <a:prstGeom prst="rect">
            <a:avLst/>
          </a:prstGeom>
        </p:spPr>
        <p:txBody>
          <a:bodyPr spcFirstLastPara="1" wrap="square" lIns="91425" tIns="91425" rIns="91425" bIns="91425" anchor="b" anchorCtr="0">
            <a:noAutofit/>
          </a:bodyPr>
          <a:lstStyle/>
          <a:p>
            <a:pPr lvl="0" algn="ctr"/>
            <a:r>
              <a:rPr lang="en-US" dirty="0">
                <a:solidFill>
                  <a:schemeClr val="accent1"/>
                </a:solidFill>
                <a:latin typeface="FS PF BeauSans Pro" panose="02000500000000020004" pitchFamily="2" charset="0"/>
                <a:cs typeface="Calibri" panose="020F0502020204030204" pitchFamily="34" charset="0"/>
              </a:rPr>
              <a:t>Web Elements</a:t>
            </a:r>
            <a:endParaRPr dirty="0">
              <a:solidFill>
                <a:schemeClr val="accent1"/>
              </a:solidFill>
              <a:latin typeface="FS PF BeauSans Pro" panose="02000500000000020004" pitchFamily="2" charset="0"/>
              <a:cs typeface="Calibri" panose="020F0502020204030204" pitchFamily="34" charset="0"/>
            </a:endParaRPr>
          </a:p>
        </p:txBody>
      </p:sp>
      <p:cxnSp>
        <p:nvCxnSpPr>
          <p:cNvPr id="207" name="Google Shape;207;p37"/>
          <p:cNvCxnSpPr/>
          <p:nvPr/>
        </p:nvCxnSpPr>
        <p:spPr>
          <a:xfrm>
            <a:off x="4569600" y="1308647"/>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690732"/>
            <a:ext cx="4574400" cy="0"/>
          </a:xfrm>
          <a:prstGeom prst="straightConnector1">
            <a:avLst/>
          </a:prstGeom>
          <a:noFill/>
          <a:ln w="9525" cap="flat" cmpd="sng">
            <a:solidFill>
              <a:srgbClr val="434343"/>
            </a:solidFill>
            <a:prstDash val="solid"/>
            <a:round/>
            <a:headEnd type="none" w="med" len="med"/>
            <a:tailEnd type="none" w="med" len="med"/>
          </a:ln>
        </p:spPr>
      </p:cxnSp>
      <p:sp>
        <p:nvSpPr>
          <p:cNvPr id="15" name="Google Shape;6693;p71">
            <a:extLst>
              <a:ext uri="{FF2B5EF4-FFF2-40B4-BE49-F238E27FC236}">
                <a16:creationId xmlns:a16="http://schemas.microsoft.com/office/drawing/2014/main" id="{DABB10AA-148D-4A0C-8A3A-BF130F3D7BF3}"/>
              </a:ext>
            </a:extLst>
          </p:cNvPr>
          <p:cNvSpPr/>
          <p:nvPr/>
        </p:nvSpPr>
        <p:spPr>
          <a:xfrm>
            <a:off x="4292818" y="573521"/>
            <a:ext cx="558364" cy="558317"/>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FS PF BeauSans Pro" panose="02000500000000020004" pitchFamily="2" charset="0"/>
            </a:endParaRPr>
          </a:p>
        </p:txBody>
      </p:sp>
      <p:grpSp>
        <p:nvGrpSpPr>
          <p:cNvPr id="4" name="Group 3">
            <a:extLst>
              <a:ext uri="{FF2B5EF4-FFF2-40B4-BE49-F238E27FC236}">
                <a16:creationId xmlns:a16="http://schemas.microsoft.com/office/drawing/2014/main" id="{F845C78D-FB80-465F-AC3D-0A3E7562DC6B}"/>
              </a:ext>
            </a:extLst>
          </p:cNvPr>
          <p:cNvGrpSpPr/>
          <p:nvPr/>
        </p:nvGrpSpPr>
        <p:grpSpPr>
          <a:xfrm>
            <a:off x="-180109" y="-1"/>
            <a:ext cx="2870682" cy="505692"/>
            <a:chOff x="-180109" y="-1"/>
            <a:chExt cx="2870682" cy="505692"/>
          </a:xfrm>
        </p:grpSpPr>
        <p:sp>
          <p:nvSpPr>
            <p:cNvPr id="3" name="Rectangle: Diagonal Corners Snipped 2">
              <a:extLst>
                <a:ext uri="{FF2B5EF4-FFF2-40B4-BE49-F238E27FC236}">
                  <a16:creationId xmlns:a16="http://schemas.microsoft.com/office/drawing/2014/main" id="{B6576679-B1E6-4499-9185-14A3EA97292E}"/>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 name="TextBox 1">
              <a:extLst>
                <a:ext uri="{FF2B5EF4-FFF2-40B4-BE49-F238E27FC236}">
                  <a16:creationId xmlns:a16="http://schemas.microsoft.com/office/drawing/2014/main" id="{1F712B2B-DF21-45DB-9988-7F9B35D064E3}"/>
                </a:ext>
              </a:extLst>
            </p:cNvPr>
            <p:cNvSpPr txBox="1"/>
            <p:nvPr/>
          </p:nvSpPr>
          <p:spPr>
            <a:xfrm>
              <a:off x="118947" y="126381"/>
              <a:ext cx="2413744" cy="307777"/>
            </a:xfrm>
            <a:prstGeom prst="rect">
              <a:avLst/>
            </a:prstGeom>
            <a:noFill/>
          </p:spPr>
          <p:txBody>
            <a:bodyPr wrap="square" rtlCol="0">
              <a:spAutoFit/>
            </a:bodyPr>
            <a:lstStyle/>
            <a:p>
              <a:pPr lvl="0"/>
              <a:r>
                <a:rPr lang="en-US" i="1" dirty="0">
                  <a:solidFill>
                    <a:schemeClr val="bg1"/>
                  </a:solidFill>
                  <a:latin typeface="FS PF BeauSans Pro" panose="02000500000000020004" pitchFamily="2" charset="0"/>
                  <a:cs typeface="Calibri" panose="020F0502020204030204" pitchFamily="34" charset="0"/>
                </a:rPr>
                <a:t>Web Elements</a:t>
              </a:r>
            </a:p>
          </p:txBody>
        </p:sp>
      </p:grpSp>
      <p:grpSp>
        <p:nvGrpSpPr>
          <p:cNvPr id="10" name="Group 9"/>
          <p:cNvGrpSpPr/>
          <p:nvPr/>
        </p:nvGrpSpPr>
        <p:grpSpPr>
          <a:xfrm>
            <a:off x="7875773" y="11057"/>
            <a:ext cx="1196781" cy="615297"/>
            <a:chOff x="7875773" y="11057"/>
            <a:chExt cx="1196781" cy="615297"/>
          </a:xfrm>
        </p:grpSpPr>
        <p:sp>
          <p:nvSpPr>
            <p:cNvPr id="11" name="Rectangle 10"/>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995737" cy="369332"/>
            <a:chOff x="797766" y="977087"/>
            <a:chExt cx="3995737" cy="36933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692620" cy="369332"/>
            </a:xfrm>
            <a:prstGeom prst="rect">
              <a:avLst/>
            </a:prstGeom>
            <a:noFill/>
          </p:spPr>
          <p:txBody>
            <a:bodyPr wrap="square" rtlCol="0">
              <a:spAutoFit/>
            </a:bodyPr>
            <a:lstStyle/>
            <a:p>
              <a:r>
                <a:rPr lang="en-US" sz="1800" b="1" dirty="0" err="1">
                  <a:latin typeface="FS PF BeauSans Pro" panose="02000500000000020004" pitchFamily="2" charset="0"/>
                </a:rPr>
                <a:t>Một</a:t>
              </a:r>
              <a:r>
                <a:rPr lang="en-US" sz="1800" b="1" dirty="0">
                  <a:latin typeface="FS PF BeauSans Pro" panose="02000500000000020004" pitchFamily="2" charset="0"/>
                </a:rPr>
                <a:t> </a:t>
              </a:r>
              <a:r>
                <a:rPr lang="en-US" sz="1800" b="1" dirty="0" err="1">
                  <a:latin typeface="FS PF BeauSans Pro" panose="02000500000000020004" pitchFamily="2" charset="0"/>
                </a:rPr>
                <a:t>số</a:t>
              </a:r>
              <a:r>
                <a:rPr lang="en-US" sz="1800" b="1" dirty="0">
                  <a:latin typeface="FS PF BeauSans Pro" panose="02000500000000020004" pitchFamily="2" charset="0"/>
                </a:rPr>
                <a:t> elements web </a:t>
              </a:r>
              <a:r>
                <a:rPr lang="en-US" sz="1800" b="1" dirty="0" err="1">
                  <a:latin typeface="FS PF BeauSans Pro" panose="02000500000000020004" pitchFamily="2" charset="0"/>
                </a:rPr>
                <a:t>phổ</a:t>
              </a:r>
              <a:r>
                <a:rPr lang="en-US" sz="1800" b="1" dirty="0">
                  <a:latin typeface="FS PF BeauSans Pro" panose="02000500000000020004" pitchFamily="2" charset="0"/>
                </a:rPr>
                <a:t> </a:t>
              </a:r>
              <a:r>
                <a:rPr lang="en-US" sz="1800" b="1" dirty="0" err="1">
                  <a:latin typeface="FS PF BeauSans Pro" panose="02000500000000020004" pitchFamily="2" charset="0"/>
                </a:rPr>
                <a:t>biến</a:t>
              </a:r>
              <a:r>
                <a:rPr lang="en-US" sz="1800" b="1" dirty="0">
                  <a:latin typeface="FS PF BeauSans Pro" panose="02000500000000020004" pitchFamily="2" charset="0"/>
                </a:rPr>
                <a:t>:</a:t>
              </a: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413744" cy="307777"/>
            </a:xfrm>
            <a:prstGeom prst="rect">
              <a:avLst/>
            </a:prstGeom>
            <a:noFill/>
          </p:spPr>
          <p:txBody>
            <a:bodyPr wrap="square" rtlCol="0">
              <a:spAutoFit/>
            </a:bodyPr>
            <a:lstStyle/>
            <a:p>
              <a:r>
                <a:rPr lang="en-US" i="1" dirty="0">
                  <a:solidFill>
                    <a:schemeClr val="bg1"/>
                  </a:solidFill>
                  <a:latin typeface="FS PF BeauSans Pro" panose="02000500000000020004" pitchFamily="2" charset="0"/>
                </a:rPr>
                <a:t>02 – </a:t>
              </a:r>
              <a:r>
                <a:rPr lang="en-US" i="1" dirty="0" err="1">
                  <a:solidFill>
                    <a:schemeClr val="bg1"/>
                  </a:solidFill>
                  <a:latin typeface="FS PF BeauSans Pro" panose="02000500000000020004" pitchFamily="2" charset="0"/>
                </a:rPr>
                <a:t>Các</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loại</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kiểm</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thử</a:t>
              </a:r>
              <a:endParaRPr lang="en-US" i="1" dirty="0">
                <a:solidFill>
                  <a:schemeClr val="bg1"/>
                </a:solidFill>
                <a:latin typeface="FS PF BeauSans Pro" panose="02000500000000020004" pitchFamily="2" charset="0"/>
              </a:endParaRPr>
            </a:p>
          </p:txBody>
        </p:sp>
      </p:grpSp>
      <p:sp>
        <p:nvSpPr>
          <p:cNvPr id="17" name="Google Shape;205;p37">
            <a:extLst>
              <a:ext uri="{FF2B5EF4-FFF2-40B4-BE49-F238E27FC236}">
                <a16:creationId xmlns:a16="http://schemas.microsoft.com/office/drawing/2014/main" id="{BA94C8B8-04BB-4ABD-8CBA-CFC68C1093D1}"/>
              </a:ext>
            </a:extLst>
          </p:cNvPr>
          <p:cNvSpPr txBox="1">
            <a:spLocks/>
          </p:cNvSpPr>
          <p:nvPr/>
        </p:nvSpPr>
        <p:spPr>
          <a:xfrm>
            <a:off x="850406" y="1103663"/>
            <a:ext cx="7385238" cy="394976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Text Box </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Input Field</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nhập</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văn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bản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hoặc</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dữ</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liệu</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Button</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kích</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hoạt</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một</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hành</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động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hoặc</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gửi</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biểu</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mẫu</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Checkbox</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chọn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một</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hoặc</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nhiều</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tùy</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chọn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từ</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danh</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sách</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Radio</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Button</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chọn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một</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tùy</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chọn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từ</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danh</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sách</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Dropdown</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 </a:t>
            </a: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Select Box</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chọn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một</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tùy</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chọn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từ</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danh</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sách</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xổ</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xuống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Link</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vi-VN" sz="1500" kern="100" dirty="0">
                <a:latin typeface="FS PF BeauSans Pro" panose="02000500000000020004" pitchFamily="2" charset="0"/>
                <a:ea typeface="Calibri" panose="020F0502020204030204" pitchFamily="34" charset="0"/>
                <a:cs typeface="Times New Roman" panose="02020603050405020304" pitchFamily="18" charset="0"/>
              </a:rPr>
              <a:t>Dùng để điều hướng đến một trang khác hoặc phần của trang web</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Image</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hiển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thị</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hình</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ảnh</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trên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trang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web</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Table</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hiển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thị</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dữ</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liệu</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theo</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định</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dạng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có</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cấu</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trúc</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p:txBody>
      </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FC352C48-428B-4258-A6CE-AC6A639C82E3}"/>
              </a:ext>
            </a:extLst>
          </p:cNvPr>
          <p:cNvGrpSpPr/>
          <p:nvPr/>
        </p:nvGrpSpPr>
        <p:grpSpPr>
          <a:xfrm>
            <a:off x="-180109" y="-27446"/>
            <a:ext cx="2870682" cy="505692"/>
            <a:chOff x="-180109" y="-1"/>
            <a:chExt cx="2870682" cy="505692"/>
          </a:xfrm>
        </p:grpSpPr>
        <p:sp>
          <p:nvSpPr>
            <p:cNvPr id="19" name="Rectangle: Diagonal Corners Snipped 18">
              <a:extLst>
                <a:ext uri="{FF2B5EF4-FFF2-40B4-BE49-F238E27FC236}">
                  <a16:creationId xmlns:a16="http://schemas.microsoft.com/office/drawing/2014/main" id="{D3CC5136-F52F-4F59-83D7-C1FCFE56EF21}"/>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0" name="TextBox 19">
              <a:extLst>
                <a:ext uri="{FF2B5EF4-FFF2-40B4-BE49-F238E27FC236}">
                  <a16:creationId xmlns:a16="http://schemas.microsoft.com/office/drawing/2014/main" id="{B6D24A6E-2C93-44B6-A2B7-6EAD32779F6C}"/>
                </a:ext>
              </a:extLst>
            </p:cNvPr>
            <p:cNvSpPr txBox="1"/>
            <p:nvPr/>
          </p:nvSpPr>
          <p:spPr>
            <a:xfrm>
              <a:off x="118947" y="126381"/>
              <a:ext cx="2413744" cy="307777"/>
            </a:xfrm>
            <a:prstGeom prst="rect">
              <a:avLst/>
            </a:prstGeom>
            <a:noFill/>
          </p:spPr>
          <p:txBody>
            <a:bodyPr wrap="square" rtlCol="0">
              <a:spAutoFit/>
            </a:bodyPr>
            <a:lstStyle/>
            <a:p>
              <a:pPr lvl="0"/>
              <a:r>
                <a:rPr lang="en-US" i="1" dirty="0">
                  <a:solidFill>
                    <a:schemeClr val="bg1"/>
                  </a:solidFill>
                  <a:latin typeface="FS PF BeauSans Pro" panose="02000500000000020004" pitchFamily="2" charset="0"/>
                  <a:cs typeface="Calibri" panose="020F0502020204030204" pitchFamily="34" charset="0"/>
                </a:rPr>
                <a:t>Web Elements</a:t>
              </a:r>
            </a:p>
          </p:txBody>
        </p:sp>
      </p:grpSp>
    </p:spTree>
    <p:extLst>
      <p:ext uri="{BB962C8B-B14F-4D97-AF65-F5344CB8AC3E}">
        <p14:creationId xmlns:p14="http://schemas.microsoft.com/office/powerpoint/2010/main" val="365472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995737" cy="369332"/>
            <a:chOff x="797766" y="977087"/>
            <a:chExt cx="3995737" cy="36933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692620" cy="369332"/>
            </a:xfrm>
            <a:prstGeom prst="rect">
              <a:avLst/>
            </a:prstGeom>
            <a:noFill/>
          </p:spPr>
          <p:txBody>
            <a:bodyPr wrap="square" rtlCol="0">
              <a:spAutoFit/>
            </a:bodyPr>
            <a:lstStyle/>
            <a:p>
              <a:r>
                <a:rPr lang="en-US" sz="1800" b="1" dirty="0" err="1">
                  <a:latin typeface="FS PF BeauSans Pro" panose="02000500000000020004" pitchFamily="2" charset="0"/>
                </a:rPr>
                <a:t>Một</a:t>
              </a:r>
              <a:r>
                <a:rPr lang="en-US" sz="1800" b="1" dirty="0">
                  <a:latin typeface="FS PF BeauSans Pro" panose="02000500000000020004" pitchFamily="2" charset="0"/>
                </a:rPr>
                <a:t> </a:t>
              </a:r>
              <a:r>
                <a:rPr lang="en-US" sz="1800" b="1" dirty="0" err="1">
                  <a:latin typeface="FS PF BeauSans Pro" panose="02000500000000020004" pitchFamily="2" charset="0"/>
                </a:rPr>
                <a:t>số</a:t>
              </a:r>
              <a:r>
                <a:rPr lang="en-US" sz="1800" b="1" dirty="0">
                  <a:latin typeface="FS PF BeauSans Pro" panose="02000500000000020004" pitchFamily="2" charset="0"/>
                </a:rPr>
                <a:t> elements web </a:t>
              </a:r>
              <a:r>
                <a:rPr lang="en-US" sz="1800" b="1" dirty="0" err="1">
                  <a:latin typeface="FS PF BeauSans Pro" panose="02000500000000020004" pitchFamily="2" charset="0"/>
                </a:rPr>
                <a:t>phổ</a:t>
              </a:r>
              <a:r>
                <a:rPr lang="en-US" sz="1800" b="1" dirty="0">
                  <a:latin typeface="FS PF BeauSans Pro" panose="02000500000000020004" pitchFamily="2" charset="0"/>
                </a:rPr>
                <a:t> </a:t>
              </a:r>
              <a:r>
                <a:rPr lang="en-US" sz="1800" b="1" dirty="0" err="1">
                  <a:latin typeface="FS PF BeauSans Pro" panose="02000500000000020004" pitchFamily="2" charset="0"/>
                </a:rPr>
                <a:t>biến</a:t>
              </a:r>
              <a:r>
                <a:rPr lang="en-US" sz="1800" b="1" dirty="0">
                  <a:latin typeface="FS PF BeauSans Pro" panose="02000500000000020004" pitchFamily="2" charset="0"/>
                </a:rPr>
                <a:t>:</a:t>
              </a: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413744" cy="307777"/>
            </a:xfrm>
            <a:prstGeom prst="rect">
              <a:avLst/>
            </a:prstGeom>
            <a:noFill/>
          </p:spPr>
          <p:txBody>
            <a:bodyPr wrap="square" rtlCol="0">
              <a:spAutoFit/>
            </a:bodyPr>
            <a:lstStyle/>
            <a:p>
              <a:r>
                <a:rPr lang="en-US" i="1" dirty="0">
                  <a:solidFill>
                    <a:schemeClr val="bg1"/>
                  </a:solidFill>
                  <a:latin typeface="FS PF BeauSans Pro" panose="02000500000000020004" pitchFamily="2" charset="0"/>
                </a:rPr>
                <a:t>02 – </a:t>
              </a:r>
              <a:r>
                <a:rPr lang="en-US" i="1" dirty="0" err="1">
                  <a:solidFill>
                    <a:schemeClr val="bg1"/>
                  </a:solidFill>
                  <a:latin typeface="FS PF BeauSans Pro" panose="02000500000000020004" pitchFamily="2" charset="0"/>
                </a:rPr>
                <a:t>Các</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loại</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kiểm</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thử</a:t>
              </a:r>
              <a:endParaRPr lang="en-US" i="1" dirty="0">
                <a:solidFill>
                  <a:schemeClr val="bg1"/>
                </a:solidFill>
                <a:latin typeface="FS PF BeauSans Pro" panose="02000500000000020004" pitchFamily="2" charset="0"/>
              </a:endParaRPr>
            </a:p>
          </p:txBody>
        </p:sp>
      </p:grpSp>
      <p:sp>
        <p:nvSpPr>
          <p:cNvPr id="17" name="Google Shape;205;p37">
            <a:extLst>
              <a:ext uri="{FF2B5EF4-FFF2-40B4-BE49-F238E27FC236}">
                <a16:creationId xmlns:a16="http://schemas.microsoft.com/office/drawing/2014/main" id="{BA94C8B8-04BB-4ABD-8CBA-CFC68C1093D1}"/>
              </a:ext>
            </a:extLst>
          </p:cNvPr>
          <p:cNvSpPr txBox="1">
            <a:spLocks/>
          </p:cNvSpPr>
          <p:nvPr/>
        </p:nvSpPr>
        <p:spPr>
          <a:xfrm>
            <a:off x="850406" y="1103663"/>
            <a:ext cx="7385238" cy="394976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Alert</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Popup</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hiển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thị</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các</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thông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báo</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quan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trọng</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Iframe</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nhúng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một</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trang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web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khác</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vào</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trang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hiện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tại</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Text Area</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nhập</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văn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bản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nhiều</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dòng</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List</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vi-VN" sz="1500" kern="100" dirty="0">
                <a:latin typeface="FS PF BeauSans Pro" panose="02000500000000020004" pitchFamily="2" charset="0"/>
                <a:ea typeface="Calibri" panose="020F0502020204030204" pitchFamily="34" charset="0"/>
                <a:cs typeface="Times New Roman" panose="02020603050405020304" pitchFamily="18" charset="0"/>
              </a:rPr>
              <a:t>Dùng để hiển thị một danh sách các mục như menu điều hướng</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Checkable List</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Một</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danh</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sách</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các</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mục</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có</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các</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hộp</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kiểm</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chọn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nhiều</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mục</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Slider</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vi-VN" sz="1500" kern="100" dirty="0">
                <a:latin typeface="FS PF BeauSans Pro" panose="02000500000000020004" pitchFamily="2" charset="0"/>
                <a:ea typeface="Calibri" panose="020F0502020204030204" pitchFamily="34" charset="0"/>
                <a:cs typeface="Times New Roman" panose="02020603050405020304" pitchFamily="18" charset="0"/>
              </a:rPr>
              <a:t>Dùng để chọn một giá trị trong phạm vi bằng cách trượt tay cầm</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File Upload</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tải</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tệp</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từ</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hệ</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thống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cục</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bộ</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lên</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p>
          <a:p>
            <a:pPr marL="742950" lvl="1" indent="-285750">
              <a:buFont typeface="Wingdings" pitchFamily="2" charset="2"/>
              <a:buChar char="ü"/>
            </a:pPr>
            <a:r>
              <a:rPr lang="en-VN" sz="1500" kern="10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Date Time Picker</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Dùng</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để</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chọn</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ngày</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từ</a:t>
            </a:r>
            <a:r>
              <a:rPr lang="en-US" sz="1500" kern="100" dirty="0">
                <a:latin typeface="FS PF BeauSans Pro" panose="02000500000000020004" pitchFamily="2" charset="0"/>
                <a:ea typeface="Calibri" panose="020F0502020204030204" pitchFamily="34" charset="0"/>
                <a:cs typeface="Times New Roman" panose="02020603050405020304" pitchFamily="18" charset="0"/>
              </a:rPr>
              <a:t> </a:t>
            </a:r>
            <a:r>
              <a:rPr lang="en-US" sz="1500" kern="100" dirty="0" err="1">
                <a:latin typeface="FS PF BeauSans Pro" panose="02000500000000020004" pitchFamily="2" charset="0"/>
                <a:ea typeface="Calibri" panose="020F0502020204030204" pitchFamily="34" charset="0"/>
                <a:cs typeface="Times New Roman" panose="02020603050405020304" pitchFamily="18" charset="0"/>
              </a:rPr>
              <a:t>lịch</a:t>
            </a:r>
            <a:r>
              <a:rPr lang="en-VN" sz="1500" kern="100" dirty="0">
                <a:latin typeface="FS PF BeauSans Pro" panose="02000500000000020004" pitchFamily="2" charset="0"/>
                <a:ea typeface="Calibri" panose="020F0502020204030204" pitchFamily="34" charset="0"/>
                <a:cs typeface="Times New Roman" panose="02020603050405020304" pitchFamily="18" charset="0"/>
              </a:rPr>
              <a:t>.</a:t>
            </a:r>
            <a:endParaRPr lang="en-US" sz="1500" dirty="0">
              <a:latin typeface="FS PF BeauSans Pro" panose="02000500000000020004" pitchFamily="2" charset="0"/>
            </a:endParaRPr>
          </a:p>
        </p:txBody>
      </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FC352C48-428B-4258-A6CE-AC6A639C82E3}"/>
              </a:ext>
            </a:extLst>
          </p:cNvPr>
          <p:cNvGrpSpPr/>
          <p:nvPr/>
        </p:nvGrpSpPr>
        <p:grpSpPr>
          <a:xfrm>
            <a:off x="-180109" y="-27446"/>
            <a:ext cx="2870682" cy="505692"/>
            <a:chOff x="-180109" y="-1"/>
            <a:chExt cx="2870682" cy="505692"/>
          </a:xfrm>
        </p:grpSpPr>
        <p:sp>
          <p:nvSpPr>
            <p:cNvPr id="19" name="Rectangle: Diagonal Corners Snipped 18">
              <a:extLst>
                <a:ext uri="{FF2B5EF4-FFF2-40B4-BE49-F238E27FC236}">
                  <a16:creationId xmlns:a16="http://schemas.microsoft.com/office/drawing/2014/main" id="{D3CC5136-F52F-4F59-83D7-C1FCFE56EF21}"/>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0" name="TextBox 19">
              <a:extLst>
                <a:ext uri="{FF2B5EF4-FFF2-40B4-BE49-F238E27FC236}">
                  <a16:creationId xmlns:a16="http://schemas.microsoft.com/office/drawing/2014/main" id="{B6D24A6E-2C93-44B6-A2B7-6EAD32779F6C}"/>
                </a:ext>
              </a:extLst>
            </p:cNvPr>
            <p:cNvSpPr txBox="1"/>
            <p:nvPr/>
          </p:nvSpPr>
          <p:spPr>
            <a:xfrm>
              <a:off x="118947" y="126381"/>
              <a:ext cx="2413744" cy="307777"/>
            </a:xfrm>
            <a:prstGeom prst="rect">
              <a:avLst/>
            </a:prstGeom>
            <a:noFill/>
          </p:spPr>
          <p:txBody>
            <a:bodyPr wrap="square" rtlCol="0">
              <a:spAutoFit/>
            </a:bodyPr>
            <a:lstStyle/>
            <a:p>
              <a:pPr lvl="0"/>
              <a:r>
                <a:rPr lang="en-US" i="1" dirty="0">
                  <a:solidFill>
                    <a:schemeClr val="bg1"/>
                  </a:solidFill>
                  <a:latin typeface="FS PF BeauSans Pro" panose="02000500000000020004" pitchFamily="2" charset="0"/>
                  <a:cs typeface="Calibri" panose="020F0502020204030204" pitchFamily="34" charset="0"/>
                </a:rPr>
                <a:t>Web Elements</a:t>
              </a:r>
            </a:p>
          </p:txBody>
        </p:sp>
      </p:grpSp>
    </p:spTree>
    <p:extLst>
      <p:ext uri="{BB962C8B-B14F-4D97-AF65-F5344CB8AC3E}">
        <p14:creationId xmlns:p14="http://schemas.microsoft.com/office/powerpoint/2010/main" val="1317298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2765481"/>
            <a:ext cx="7743804" cy="1022100"/>
          </a:xfrm>
          <a:prstGeom prst="rect">
            <a:avLst/>
          </a:prstGeom>
        </p:spPr>
        <p:txBody>
          <a:bodyPr spcFirstLastPara="1" wrap="square" lIns="91425" tIns="91425" rIns="91425" bIns="91425" anchor="ctr" anchorCtr="0">
            <a:noAutofit/>
          </a:bodyPr>
          <a:lstStyle/>
          <a:p>
            <a:pPr lvl="0"/>
            <a:r>
              <a:rPr lang="en-US" sz="3000" dirty="0">
                <a:solidFill>
                  <a:schemeClr val="accent1"/>
                </a:solidFill>
              </a:rPr>
              <a:t>Locate elements</a:t>
            </a:r>
            <a:endParaRPr lang="en-US" sz="3000" dirty="0">
              <a:solidFill>
                <a:schemeClr val="accent1"/>
              </a:solidFill>
              <a:cs typeface="Calibri" panose="020F0502020204030204" pitchFamily="34" charset="0"/>
            </a:endParaRPr>
          </a:p>
        </p:txBody>
      </p:sp>
      <p:sp>
        <p:nvSpPr>
          <p:cNvPr id="192" name="Google Shape;192;p36"/>
          <p:cNvSpPr txBox="1">
            <a:spLocks noGrp="1"/>
          </p:cNvSpPr>
          <p:nvPr>
            <p:ph type="title"/>
          </p:nvPr>
        </p:nvSpPr>
        <p:spPr>
          <a:xfrm flipH="1">
            <a:off x="1147579" y="1412492"/>
            <a:ext cx="2979300" cy="13461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latin typeface="FS PF BeauSans Pro" panose="02000500000000020004" pitchFamily="2" charset="0"/>
                <a:cs typeface="Calibri" panose="020F0502020204030204" pitchFamily="34" charset="0"/>
              </a:rPr>
              <a:t>02</a:t>
            </a:r>
            <a:endParaRPr sz="9600" dirty="0">
              <a:latin typeface="FS PF BeauSans Pro" panose="02000500000000020004" pitchFamily="2" charset="0"/>
              <a:cs typeface="Calibri" panose="020F0502020204030204" pitchFamily="34" charset="0"/>
            </a:endParaRPr>
          </a:p>
        </p:txBody>
      </p:sp>
      <p:cxnSp>
        <p:nvCxnSpPr>
          <p:cNvPr id="194" name="Google Shape;194;p36"/>
          <p:cNvCxnSpPr/>
          <p:nvPr/>
        </p:nvCxnSpPr>
        <p:spPr>
          <a:xfrm>
            <a:off x="0" y="4028275"/>
            <a:ext cx="1561500" cy="0"/>
          </a:xfrm>
          <a:prstGeom prst="straightConnector1">
            <a:avLst/>
          </a:prstGeom>
          <a:noFill/>
          <a:ln w="9525" cap="sq" cmpd="sng">
            <a:solidFill>
              <a:srgbClr val="434343"/>
            </a:solidFill>
            <a:prstDash val="solid"/>
            <a:round/>
            <a:headEnd type="none" w="med" len="med"/>
            <a:tailEnd type="none" w="med" len="med"/>
          </a:ln>
        </p:spPr>
      </p:cxnSp>
      <p:grpSp>
        <p:nvGrpSpPr>
          <p:cNvPr id="5" name="Group 4"/>
          <p:cNvGrpSpPr/>
          <p:nvPr/>
        </p:nvGrpSpPr>
        <p:grpSpPr>
          <a:xfrm>
            <a:off x="7875773" y="11057"/>
            <a:ext cx="1196781" cy="615297"/>
            <a:chOff x="7875773" y="11057"/>
            <a:chExt cx="1196781" cy="615297"/>
          </a:xfrm>
        </p:grpSpPr>
        <p:sp>
          <p:nvSpPr>
            <p:cNvPr id="6" name="Rectangle 5"/>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161073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4294967295"/>
          </p:nvPr>
        </p:nvSpPr>
        <p:spPr>
          <a:xfrm>
            <a:off x="1190729" y="2022536"/>
            <a:ext cx="6757741" cy="2207381"/>
          </a:xfrm>
          <a:prstGeom prst="rect">
            <a:avLst/>
          </a:prstGeom>
        </p:spPr>
        <p:txBody>
          <a:bodyPr spcFirstLastPara="1" wrap="square" lIns="91425" tIns="91425" rIns="91425" bIns="91425" anchor="t" anchorCtr="0">
            <a:noAutofit/>
          </a:bodyPr>
          <a:lstStyle/>
          <a:p>
            <a:pPr marL="0" indent="0">
              <a:buNone/>
            </a:pPr>
            <a:r>
              <a:rPr lang="vi-VN" sz="1600" dirty="0">
                <a:latin typeface="FS PF BeauSans Pro" panose="02000500000000020004" pitchFamily="2" charset="0"/>
              </a:rPr>
              <a:t>Locator là một lệnh cho IDE biết cần thao tác với các thành phần giao diện người dùng (như Hộp văn bản, Nút, Hộp kiểm, v.v.). Xác định chính xác các thành phần giao diện người dùng là điều kiện tiên quyết để tạo kịch bản tự động hóa. Nhưng việc xác định chính xác các thành phần giao diện người dùng khó hơn nhiều so với tưởng tượng. Đôi khi bạn làm việc với các thành phần không chính xác hoặc không có thành phần nào </a:t>
            </a:r>
            <a:r>
              <a:rPr lang="vi-VN" sz="1600">
                <a:latin typeface="FS PF BeauSans Pro" panose="02000500000000020004" pitchFamily="2" charset="0"/>
              </a:rPr>
              <a:t>cả!</a:t>
            </a:r>
            <a:endParaRPr lang="en-US" sz="1400" dirty="0">
              <a:latin typeface="FS PF BeauSans Pro" panose="02000500000000020004" pitchFamily="2" charset="0"/>
              <a:cs typeface="Calibri" panose="020F0502020204030204" pitchFamily="34" charset="0"/>
            </a:endParaRPr>
          </a:p>
          <a:p>
            <a:pPr marL="285750" lvl="0" indent="-285750">
              <a:spcAft>
                <a:spcPts val="800"/>
              </a:spcAft>
              <a:buFont typeface="Arial" panose="020B0604020202020204" pitchFamily="34" charset="0"/>
              <a:buChar char="•"/>
            </a:pPr>
            <a:endParaRPr lang="vi-VN" sz="1400" dirty="0">
              <a:latin typeface="FS PF BeauSans Pro" panose="02000500000000020004" pitchFamily="2" charset="0"/>
              <a:cs typeface="Calibri" panose="020F0502020204030204" pitchFamily="34" charset="0"/>
            </a:endParaRPr>
          </a:p>
        </p:txBody>
      </p:sp>
      <p:sp>
        <p:nvSpPr>
          <p:cNvPr id="206" name="Google Shape;206;p37"/>
          <p:cNvSpPr txBox="1">
            <a:spLocks noGrp="1"/>
          </p:cNvSpPr>
          <p:nvPr>
            <p:ph type="ctrTitle" idx="4294967295"/>
          </p:nvPr>
        </p:nvSpPr>
        <p:spPr>
          <a:xfrm>
            <a:off x="2638425" y="1308100"/>
            <a:ext cx="3867150" cy="690563"/>
          </a:xfrm>
          <a:prstGeom prst="rect">
            <a:avLst/>
          </a:prstGeom>
        </p:spPr>
        <p:txBody>
          <a:bodyPr spcFirstLastPara="1" wrap="square" lIns="91425" tIns="91425" rIns="91425" bIns="91425" anchor="b" anchorCtr="0">
            <a:noAutofit/>
          </a:bodyPr>
          <a:lstStyle/>
          <a:p>
            <a:pPr lvl="0" algn="ctr"/>
            <a:r>
              <a:rPr lang="en-US" dirty="0">
                <a:solidFill>
                  <a:schemeClr val="accent1"/>
                </a:solidFill>
                <a:latin typeface="FS PF BeauSans Pro" panose="02000500000000020004" pitchFamily="2" charset="0"/>
              </a:rPr>
              <a:t>Locate Elements</a:t>
            </a:r>
            <a:endParaRPr dirty="0">
              <a:solidFill>
                <a:schemeClr val="accent1"/>
              </a:solidFill>
              <a:latin typeface="FS PF BeauSans Pro" panose="02000500000000020004" pitchFamily="2" charset="0"/>
              <a:cs typeface="Calibri" panose="020F0502020204030204" pitchFamily="34" charset="0"/>
            </a:endParaRPr>
          </a:p>
        </p:txBody>
      </p:sp>
      <p:cxnSp>
        <p:nvCxnSpPr>
          <p:cNvPr id="207" name="Google Shape;207;p37"/>
          <p:cNvCxnSpPr/>
          <p:nvPr/>
        </p:nvCxnSpPr>
        <p:spPr>
          <a:xfrm>
            <a:off x="4569600" y="1308647"/>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690732"/>
            <a:ext cx="4574400" cy="0"/>
          </a:xfrm>
          <a:prstGeom prst="straightConnector1">
            <a:avLst/>
          </a:prstGeom>
          <a:noFill/>
          <a:ln w="9525" cap="flat" cmpd="sng">
            <a:solidFill>
              <a:srgbClr val="434343"/>
            </a:solidFill>
            <a:prstDash val="solid"/>
            <a:round/>
            <a:headEnd type="none" w="med" len="med"/>
            <a:tailEnd type="none" w="med" len="med"/>
          </a:ln>
        </p:spPr>
      </p:cxnSp>
      <p:sp>
        <p:nvSpPr>
          <p:cNvPr id="15" name="Google Shape;6693;p71">
            <a:extLst>
              <a:ext uri="{FF2B5EF4-FFF2-40B4-BE49-F238E27FC236}">
                <a16:creationId xmlns:a16="http://schemas.microsoft.com/office/drawing/2014/main" id="{DABB10AA-148D-4A0C-8A3A-BF130F3D7BF3}"/>
              </a:ext>
            </a:extLst>
          </p:cNvPr>
          <p:cNvSpPr/>
          <p:nvPr/>
        </p:nvSpPr>
        <p:spPr>
          <a:xfrm>
            <a:off x="4292818" y="573521"/>
            <a:ext cx="558364" cy="558317"/>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FS PF BeauSans Pro" panose="02000500000000020004" pitchFamily="2" charset="0"/>
            </a:endParaRPr>
          </a:p>
        </p:txBody>
      </p:sp>
      <p:grpSp>
        <p:nvGrpSpPr>
          <p:cNvPr id="4" name="Group 3">
            <a:extLst>
              <a:ext uri="{FF2B5EF4-FFF2-40B4-BE49-F238E27FC236}">
                <a16:creationId xmlns:a16="http://schemas.microsoft.com/office/drawing/2014/main" id="{F845C78D-FB80-465F-AC3D-0A3E7562DC6B}"/>
              </a:ext>
            </a:extLst>
          </p:cNvPr>
          <p:cNvGrpSpPr/>
          <p:nvPr/>
        </p:nvGrpSpPr>
        <p:grpSpPr>
          <a:xfrm>
            <a:off x="-180109" y="-1"/>
            <a:ext cx="2870682" cy="505692"/>
            <a:chOff x="-180109" y="-1"/>
            <a:chExt cx="2870682" cy="505692"/>
          </a:xfrm>
        </p:grpSpPr>
        <p:sp>
          <p:nvSpPr>
            <p:cNvPr id="3" name="Rectangle: Diagonal Corners Snipped 2">
              <a:extLst>
                <a:ext uri="{FF2B5EF4-FFF2-40B4-BE49-F238E27FC236}">
                  <a16:creationId xmlns:a16="http://schemas.microsoft.com/office/drawing/2014/main" id="{B6576679-B1E6-4499-9185-14A3EA97292E}"/>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 name="TextBox 1">
              <a:extLst>
                <a:ext uri="{FF2B5EF4-FFF2-40B4-BE49-F238E27FC236}">
                  <a16:creationId xmlns:a16="http://schemas.microsoft.com/office/drawing/2014/main" id="{1F712B2B-DF21-45DB-9988-7F9B35D064E3}"/>
                </a:ext>
              </a:extLst>
            </p:cNvPr>
            <p:cNvSpPr txBox="1"/>
            <p:nvPr/>
          </p:nvSpPr>
          <p:spPr>
            <a:xfrm>
              <a:off x="118947" y="126381"/>
              <a:ext cx="2413744" cy="307777"/>
            </a:xfrm>
            <a:prstGeom prst="rect">
              <a:avLst/>
            </a:prstGeom>
            <a:noFill/>
          </p:spPr>
          <p:txBody>
            <a:bodyPr wrap="square" rtlCol="0">
              <a:spAutoFit/>
            </a:bodyPr>
            <a:lstStyle/>
            <a:p>
              <a:pPr lvl="0"/>
              <a:r>
                <a:rPr lang="en-US" i="1" dirty="0">
                  <a:solidFill>
                    <a:schemeClr val="bg1"/>
                  </a:solidFill>
                  <a:latin typeface="FS PF BeauSans Pro" panose="02000500000000020004" pitchFamily="2" charset="0"/>
                </a:rPr>
                <a:t>Locate Elements</a:t>
              </a:r>
              <a:endParaRPr lang="en-US" i="1" dirty="0">
                <a:solidFill>
                  <a:schemeClr val="bg1"/>
                </a:solidFill>
                <a:latin typeface="FS PF BeauSans Pro" panose="02000500000000020004" pitchFamily="2" charset="0"/>
                <a:cs typeface="Calibri" panose="020F0502020204030204" pitchFamily="34" charset="0"/>
              </a:endParaRPr>
            </a:p>
          </p:txBody>
        </p:sp>
      </p:grpSp>
      <p:grpSp>
        <p:nvGrpSpPr>
          <p:cNvPr id="10" name="Group 9"/>
          <p:cNvGrpSpPr/>
          <p:nvPr/>
        </p:nvGrpSpPr>
        <p:grpSpPr>
          <a:xfrm>
            <a:off x="7875773" y="11057"/>
            <a:ext cx="1196781" cy="615297"/>
            <a:chOff x="7875773" y="11057"/>
            <a:chExt cx="1196781" cy="615297"/>
          </a:xfrm>
        </p:grpSpPr>
        <p:sp>
          <p:nvSpPr>
            <p:cNvPr id="11" name="Rectangle 10"/>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spTree>
    <p:extLst>
      <p:ext uri="{BB962C8B-B14F-4D97-AF65-F5344CB8AC3E}">
        <p14:creationId xmlns:p14="http://schemas.microsoft.com/office/powerpoint/2010/main" val="255617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12CABD01-81F0-4FA8-9D38-9B9C9362CFB6}"/>
              </a:ext>
            </a:extLst>
          </p:cNvPr>
          <p:cNvGrpSpPr/>
          <p:nvPr/>
        </p:nvGrpSpPr>
        <p:grpSpPr>
          <a:xfrm>
            <a:off x="576263" y="817788"/>
            <a:ext cx="3995737" cy="369332"/>
            <a:chOff x="797766" y="977087"/>
            <a:chExt cx="3995737" cy="369332"/>
          </a:xfrm>
        </p:grpSpPr>
        <p:grpSp>
          <p:nvGrpSpPr>
            <p:cNvPr id="8" name="Group 7">
              <a:extLst>
                <a:ext uri="{FF2B5EF4-FFF2-40B4-BE49-F238E27FC236}">
                  <a16:creationId xmlns:a16="http://schemas.microsoft.com/office/drawing/2014/main" id="{006384C3-4D35-44C0-8362-161814C577E8}"/>
                </a:ext>
              </a:extLst>
            </p:cNvPr>
            <p:cNvGrpSpPr/>
            <p:nvPr/>
          </p:nvGrpSpPr>
          <p:grpSpPr>
            <a:xfrm>
              <a:off x="797766" y="1029766"/>
              <a:ext cx="234240" cy="233196"/>
              <a:chOff x="1525828" y="1130295"/>
              <a:chExt cx="234240" cy="233196"/>
            </a:xfrm>
          </p:grpSpPr>
          <p:sp>
            <p:nvSpPr>
              <p:cNvPr id="9" name="Arrow: Chevron 8">
                <a:extLst>
                  <a:ext uri="{FF2B5EF4-FFF2-40B4-BE49-F238E27FC236}">
                    <a16:creationId xmlns:a16="http://schemas.microsoft.com/office/drawing/2014/main" id="{FAC551B5-BEAF-4ACC-8627-C9A3AA5E5DC8}"/>
                  </a:ext>
                </a:extLst>
              </p:cNvPr>
              <p:cNvSpPr/>
              <p:nvPr/>
            </p:nvSpPr>
            <p:spPr>
              <a:xfrm>
                <a:off x="1525828" y="1130295"/>
                <a:ext cx="187242" cy="233196"/>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sp>
            <p:nvSpPr>
              <p:cNvPr id="10" name="Arrow: Chevron 9">
                <a:extLst>
                  <a:ext uri="{FF2B5EF4-FFF2-40B4-BE49-F238E27FC236}">
                    <a16:creationId xmlns:a16="http://schemas.microsoft.com/office/drawing/2014/main" id="{E0A36C9D-E69C-476D-B2D6-823E5A8225CD}"/>
                  </a:ext>
                </a:extLst>
              </p:cNvPr>
              <p:cNvSpPr/>
              <p:nvPr/>
            </p:nvSpPr>
            <p:spPr>
              <a:xfrm>
                <a:off x="1594705" y="1149555"/>
                <a:ext cx="165363" cy="194766"/>
              </a:xfrm>
              <a:prstGeom prst="chevron">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S PF BeauSans Pro" panose="02000500000000020004" pitchFamily="2" charset="0"/>
                </a:endParaRPr>
              </a:p>
            </p:txBody>
          </p:sp>
        </p:grpSp>
        <p:sp>
          <p:nvSpPr>
            <p:cNvPr id="3" name="TextBox 2">
              <a:extLst>
                <a:ext uri="{FF2B5EF4-FFF2-40B4-BE49-F238E27FC236}">
                  <a16:creationId xmlns:a16="http://schemas.microsoft.com/office/drawing/2014/main" id="{31EE9037-E362-4FFF-A6D3-01608B684B9C}"/>
                </a:ext>
              </a:extLst>
            </p:cNvPr>
            <p:cNvSpPr txBox="1"/>
            <p:nvPr/>
          </p:nvSpPr>
          <p:spPr>
            <a:xfrm>
              <a:off x="1100883" y="977087"/>
              <a:ext cx="3692620" cy="369332"/>
            </a:xfrm>
            <a:prstGeom prst="rect">
              <a:avLst/>
            </a:prstGeom>
            <a:noFill/>
          </p:spPr>
          <p:txBody>
            <a:bodyPr wrap="square" rtlCol="0">
              <a:spAutoFit/>
            </a:bodyPr>
            <a:lstStyle/>
            <a:p>
              <a:pPr marL="0" indent="0">
                <a:buNone/>
              </a:pPr>
              <a:r>
                <a:rPr lang="en-US" sz="1800" b="1" dirty="0" err="1">
                  <a:solidFill>
                    <a:schemeClr val="tx1"/>
                  </a:solidFill>
                  <a:latin typeface="FS PF BeauSans Pro" panose="02000500000000020004" pitchFamily="2" charset="0"/>
                </a:rPr>
                <a:t>Các</a:t>
              </a:r>
              <a:r>
                <a:rPr lang="en-US" sz="1800" b="1" dirty="0">
                  <a:solidFill>
                    <a:schemeClr val="tx1"/>
                  </a:solidFill>
                  <a:latin typeface="FS PF BeauSans Pro" panose="02000500000000020004" pitchFamily="2" charset="0"/>
                </a:rPr>
                <a:t> </a:t>
              </a:r>
              <a:r>
                <a:rPr lang="en-US" sz="1800" b="1" dirty="0" err="1">
                  <a:solidFill>
                    <a:schemeClr val="tx1"/>
                  </a:solidFill>
                  <a:latin typeface="FS PF BeauSans Pro" panose="02000500000000020004" pitchFamily="2" charset="0"/>
                </a:rPr>
                <a:t>cách</a:t>
              </a:r>
              <a:r>
                <a:rPr lang="en-US" sz="1800" b="1" dirty="0">
                  <a:solidFill>
                    <a:schemeClr val="tx1"/>
                  </a:solidFill>
                  <a:latin typeface="FS PF BeauSans Pro" panose="02000500000000020004" pitchFamily="2" charset="0"/>
                </a:rPr>
                <a:t> </a:t>
              </a:r>
              <a:r>
                <a:rPr lang="en-US" sz="1800" b="1" dirty="0" err="1">
                  <a:solidFill>
                    <a:schemeClr val="tx1"/>
                  </a:solidFill>
                  <a:latin typeface="FS PF BeauSans Pro" panose="02000500000000020004" pitchFamily="2" charset="0"/>
                </a:rPr>
                <a:t>định</a:t>
              </a:r>
              <a:r>
                <a:rPr lang="en-US" sz="1800" b="1" dirty="0">
                  <a:solidFill>
                    <a:schemeClr val="tx1"/>
                  </a:solidFill>
                  <a:latin typeface="FS PF BeauSans Pro" panose="02000500000000020004" pitchFamily="2" charset="0"/>
                </a:rPr>
                <a:t> </a:t>
              </a:r>
              <a:r>
                <a:rPr lang="en-US" sz="1800" b="1" dirty="0" err="1">
                  <a:solidFill>
                    <a:schemeClr val="tx1"/>
                  </a:solidFill>
                  <a:latin typeface="FS PF BeauSans Pro" panose="02000500000000020004" pitchFamily="2" charset="0"/>
                </a:rPr>
                <a:t>vị</a:t>
              </a:r>
              <a:r>
                <a:rPr lang="en-US" sz="1800" dirty="0">
                  <a:latin typeface="FS PF BeauSans Pro" panose="02000500000000020004" pitchFamily="2" charset="0"/>
                </a:rPr>
                <a:t>:</a:t>
              </a:r>
            </a:p>
          </p:txBody>
        </p:sp>
      </p:grpSp>
      <p:grpSp>
        <p:nvGrpSpPr>
          <p:cNvPr id="14" name="Group 13">
            <a:extLst>
              <a:ext uri="{FF2B5EF4-FFF2-40B4-BE49-F238E27FC236}">
                <a16:creationId xmlns:a16="http://schemas.microsoft.com/office/drawing/2014/main" id="{564DD61B-174C-41B6-9673-B67D78024AD9}"/>
              </a:ext>
            </a:extLst>
          </p:cNvPr>
          <p:cNvGrpSpPr/>
          <p:nvPr/>
        </p:nvGrpSpPr>
        <p:grpSpPr>
          <a:xfrm>
            <a:off x="-180109" y="-1"/>
            <a:ext cx="2870682" cy="505692"/>
            <a:chOff x="-180109" y="-1"/>
            <a:chExt cx="2870682" cy="505692"/>
          </a:xfrm>
        </p:grpSpPr>
        <p:sp>
          <p:nvSpPr>
            <p:cNvPr id="15" name="Rectangle: Diagonal Corners Snipped 14">
              <a:extLst>
                <a:ext uri="{FF2B5EF4-FFF2-40B4-BE49-F238E27FC236}">
                  <a16:creationId xmlns:a16="http://schemas.microsoft.com/office/drawing/2014/main" id="{1BF6ABBA-D98E-43A8-AF66-BC0783C5D573}"/>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16" name="TextBox 15">
              <a:extLst>
                <a:ext uri="{FF2B5EF4-FFF2-40B4-BE49-F238E27FC236}">
                  <a16:creationId xmlns:a16="http://schemas.microsoft.com/office/drawing/2014/main" id="{A78C3B5D-2167-4077-A22D-5ECE51563F6E}"/>
                </a:ext>
              </a:extLst>
            </p:cNvPr>
            <p:cNvSpPr txBox="1"/>
            <p:nvPr/>
          </p:nvSpPr>
          <p:spPr>
            <a:xfrm>
              <a:off x="118947" y="126381"/>
              <a:ext cx="2413744" cy="307777"/>
            </a:xfrm>
            <a:prstGeom prst="rect">
              <a:avLst/>
            </a:prstGeom>
            <a:noFill/>
          </p:spPr>
          <p:txBody>
            <a:bodyPr wrap="square" rtlCol="0">
              <a:spAutoFit/>
            </a:bodyPr>
            <a:lstStyle/>
            <a:p>
              <a:r>
                <a:rPr lang="en-US" i="1" dirty="0">
                  <a:solidFill>
                    <a:schemeClr val="bg1"/>
                  </a:solidFill>
                  <a:latin typeface="FS PF BeauSans Pro" panose="02000500000000020004" pitchFamily="2" charset="0"/>
                </a:rPr>
                <a:t>02 – </a:t>
              </a:r>
              <a:r>
                <a:rPr lang="en-US" i="1" dirty="0" err="1">
                  <a:solidFill>
                    <a:schemeClr val="bg1"/>
                  </a:solidFill>
                  <a:latin typeface="FS PF BeauSans Pro" panose="02000500000000020004" pitchFamily="2" charset="0"/>
                </a:rPr>
                <a:t>Các</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loại</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kiểm</a:t>
              </a:r>
              <a:r>
                <a:rPr lang="en-US" i="1" dirty="0">
                  <a:solidFill>
                    <a:schemeClr val="bg1"/>
                  </a:solidFill>
                  <a:latin typeface="FS PF BeauSans Pro" panose="02000500000000020004" pitchFamily="2" charset="0"/>
                </a:rPr>
                <a:t> </a:t>
              </a:r>
              <a:r>
                <a:rPr lang="en-US" i="1" dirty="0" err="1">
                  <a:solidFill>
                    <a:schemeClr val="bg1"/>
                  </a:solidFill>
                  <a:latin typeface="FS PF BeauSans Pro" panose="02000500000000020004" pitchFamily="2" charset="0"/>
                </a:rPr>
                <a:t>thử</a:t>
              </a:r>
              <a:endParaRPr lang="en-US" i="1" dirty="0">
                <a:solidFill>
                  <a:schemeClr val="bg1"/>
                </a:solidFill>
                <a:latin typeface="FS PF BeauSans Pro" panose="02000500000000020004" pitchFamily="2" charset="0"/>
              </a:endParaRPr>
            </a:p>
          </p:txBody>
        </p:sp>
      </p:grpSp>
      <p:sp>
        <p:nvSpPr>
          <p:cNvPr id="17" name="Google Shape;205;p37">
            <a:extLst>
              <a:ext uri="{FF2B5EF4-FFF2-40B4-BE49-F238E27FC236}">
                <a16:creationId xmlns:a16="http://schemas.microsoft.com/office/drawing/2014/main" id="{BA94C8B8-04BB-4ABD-8CBA-CFC68C1093D1}"/>
              </a:ext>
            </a:extLst>
          </p:cNvPr>
          <p:cNvSpPr txBox="1">
            <a:spLocks/>
          </p:cNvSpPr>
          <p:nvPr/>
        </p:nvSpPr>
        <p:spPr>
          <a:xfrm>
            <a:off x="810503" y="1571156"/>
            <a:ext cx="7385238" cy="24144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342900" lvl="0" indent="-342900">
              <a:buFont typeface="Symbol" pitchFamily="2" charset="2"/>
              <a:buChar char=""/>
            </a:pP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ID</a:t>
            </a:r>
          </a:p>
          <a:p>
            <a:pPr marL="342900" lvl="0" indent="-342900">
              <a:buFont typeface="Symbol" pitchFamily="2" charset="2"/>
              <a:buChar char=""/>
            </a:pP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Class </a:t>
            </a:r>
            <a:endParaRPr lang="en-VN"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endParaRPr>
          </a:p>
          <a:p>
            <a:pPr marL="342900" lvl="0" indent="-342900">
              <a:buFont typeface="Symbol" pitchFamily="2" charset="2"/>
              <a:buChar char=""/>
            </a:pP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Name</a:t>
            </a:r>
          </a:p>
          <a:p>
            <a:pPr marL="342900" lvl="0" indent="-342900">
              <a:buFont typeface="Symbol" pitchFamily="2" charset="2"/>
              <a:buChar char=""/>
            </a:pP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LinkText</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tìm</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theo</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văn</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bản</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bên</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trong</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liên</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kết</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a:t>
            </a:r>
            <a:endParaRPr lang="en-VN"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endParaRPr>
          </a:p>
          <a:p>
            <a:pPr marL="342900" lvl="0" indent="-342900">
              <a:buFont typeface="Symbol" pitchFamily="2" charset="2"/>
              <a:buChar char=""/>
            </a:pP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Partial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linktext</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tìm</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theo</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một</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phần</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văn</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bản</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bên</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trong</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liên</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kết</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endParaRPr lang="en-VN"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endParaRPr>
          </a:p>
          <a:p>
            <a:pPr marL="342900" lvl="0" indent="-342900">
              <a:buFont typeface="Symbol" pitchFamily="2" charset="2"/>
              <a:buChar char=""/>
            </a:pP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TagName</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lấy</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tất</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cả</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các</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thành</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phần</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cùng</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en-US" sz="140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loại</a:t>
            </a:r>
            <a:r>
              <a:rPr lang="en-US" sz="140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a:t>
            </a:r>
            <a:endParaRPr lang="en-VN"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endParaRPr>
          </a:p>
          <a:p>
            <a:pPr marL="342900" indent="-342900">
              <a:buFont typeface="Symbol" pitchFamily="2" charset="2"/>
              <a:buChar char=""/>
            </a:pP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Css</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vi-VN"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CSS selectors có hỗ trợ hạn chế để điều hướng cấu trúc DOM như quan hệ cha con, anh chị em</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a:t>
            </a:r>
          </a:p>
          <a:p>
            <a:pPr marL="342900" indent="-342900">
              <a:buFont typeface="Symbol" pitchFamily="2" charset="2"/>
              <a:buChar char=""/>
            </a:pPr>
            <a:r>
              <a:rPr lang="en-US" sz="1400" dirty="0" err="1">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Xpath</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 (</a:t>
            </a:r>
            <a:r>
              <a:rPr lang="vi-VN"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thường dài hơn và chi tiết hơn so với CSS selectors</a:t>
            </a:r>
            <a:r>
              <a:rPr lang="en-US" sz="1400" dirty="0">
                <a:solidFill>
                  <a:srgbClr val="404040"/>
                </a:solidFill>
                <a:latin typeface="FS PF BeauSans Pro" panose="02000500000000020004" pitchFamily="2" charset="0"/>
                <a:ea typeface="Trebuchet MS" panose="020B0703020202090204" pitchFamily="34" charset="0"/>
                <a:cs typeface="Times New Roman" panose="02020603050405020304" pitchFamily="18" charset="0"/>
              </a:rPr>
              <a:t>).</a:t>
            </a:r>
            <a:endParaRPr lang="en-VN" sz="1400" kern="100" dirty="0">
              <a:latin typeface="FS PF BeauSans Pro" panose="02000500000000020004" pitchFamily="2" charset="0"/>
              <a:ea typeface="Calibri" panose="020F0502020204030204" pitchFamily="34" charset="0"/>
              <a:cs typeface="Times New Roman" panose="02020603050405020304" pitchFamily="18" charset="0"/>
            </a:endParaRPr>
          </a:p>
        </p:txBody>
      </p:sp>
      <p:grpSp>
        <p:nvGrpSpPr>
          <p:cNvPr id="11" name="Group 10"/>
          <p:cNvGrpSpPr/>
          <p:nvPr/>
        </p:nvGrpSpPr>
        <p:grpSpPr>
          <a:xfrm>
            <a:off x="7875773" y="11057"/>
            <a:ext cx="1196781" cy="615297"/>
            <a:chOff x="7875773" y="11057"/>
            <a:chExt cx="1196781" cy="615297"/>
          </a:xfrm>
        </p:grpSpPr>
        <p:sp>
          <p:nvSpPr>
            <p:cNvPr id="12" name="Rectangle 11"/>
            <p:cNvSpPr/>
            <p:nvPr/>
          </p:nvSpPr>
          <p:spPr>
            <a:xfrm>
              <a:off x="7875773" y="11057"/>
              <a:ext cx="1196781" cy="615297"/>
            </a:xfrm>
            <a:prstGeom prst="rect">
              <a:avLst/>
            </a:prstGeom>
            <a:solidFill>
              <a:srgbClr val="FBFBFB"/>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352" y="153826"/>
              <a:ext cx="817101" cy="332250"/>
            </a:xfrm>
            <a:prstGeom prst="rect">
              <a:avLst/>
            </a:prstGeom>
          </p:spPr>
        </p:pic>
      </p:grpSp>
      <p:grpSp>
        <p:nvGrpSpPr>
          <p:cNvPr id="18" name="Group 17">
            <a:extLst>
              <a:ext uri="{FF2B5EF4-FFF2-40B4-BE49-F238E27FC236}">
                <a16:creationId xmlns:a16="http://schemas.microsoft.com/office/drawing/2014/main" id="{FC352C48-428B-4258-A6CE-AC6A639C82E3}"/>
              </a:ext>
            </a:extLst>
          </p:cNvPr>
          <p:cNvGrpSpPr/>
          <p:nvPr/>
        </p:nvGrpSpPr>
        <p:grpSpPr>
          <a:xfrm>
            <a:off x="-180109" y="-27446"/>
            <a:ext cx="2870682" cy="505692"/>
            <a:chOff x="-180109" y="-1"/>
            <a:chExt cx="2870682" cy="505692"/>
          </a:xfrm>
        </p:grpSpPr>
        <p:sp>
          <p:nvSpPr>
            <p:cNvPr id="19" name="Rectangle: Diagonal Corners Snipped 18">
              <a:extLst>
                <a:ext uri="{FF2B5EF4-FFF2-40B4-BE49-F238E27FC236}">
                  <a16:creationId xmlns:a16="http://schemas.microsoft.com/office/drawing/2014/main" id="{D3CC5136-F52F-4F59-83D7-C1FCFE56EF21}"/>
                </a:ext>
              </a:extLst>
            </p:cNvPr>
            <p:cNvSpPr/>
            <p:nvPr/>
          </p:nvSpPr>
          <p:spPr>
            <a:xfrm flipH="1">
              <a:off x="-180109" y="-1"/>
              <a:ext cx="2870682" cy="505692"/>
            </a:xfrm>
            <a:prstGeom prst="snip2DiagRect">
              <a:avLst>
                <a:gd name="adj1" fmla="val 0"/>
                <a:gd name="adj2" fmla="val 35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S PF BeauSans Pro" panose="02000500000000020004" pitchFamily="2" charset="0"/>
              </a:endParaRPr>
            </a:p>
          </p:txBody>
        </p:sp>
        <p:sp>
          <p:nvSpPr>
            <p:cNvPr id="20" name="TextBox 19">
              <a:extLst>
                <a:ext uri="{FF2B5EF4-FFF2-40B4-BE49-F238E27FC236}">
                  <a16:creationId xmlns:a16="http://schemas.microsoft.com/office/drawing/2014/main" id="{B6D24A6E-2C93-44B6-A2B7-6EAD32779F6C}"/>
                </a:ext>
              </a:extLst>
            </p:cNvPr>
            <p:cNvSpPr txBox="1"/>
            <p:nvPr/>
          </p:nvSpPr>
          <p:spPr>
            <a:xfrm>
              <a:off x="118947" y="126381"/>
              <a:ext cx="2413744" cy="307777"/>
            </a:xfrm>
            <a:prstGeom prst="rect">
              <a:avLst/>
            </a:prstGeom>
            <a:noFill/>
          </p:spPr>
          <p:txBody>
            <a:bodyPr wrap="square" rtlCol="0">
              <a:spAutoFit/>
            </a:bodyPr>
            <a:lstStyle/>
            <a:p>
              <a:pPr lvl="0"/>
              <a:r>
                <a:rPr lang="en-US" i="1" dirty="0">
                  <a:solidFill>
                    <a:schemeClr val="bg1"/>
                  </a:solidFill>
                  <a:latin typeface="FS PF BeauSans Pro" panose="02000500000000020004" pitchFamily="2" charset="0"/>
                  <a:cs typeface="Calibri" panose="020F0502020204030204" pitchFamily="34" charset="0"/>
                </a:rPr>
                <a:t>Locate Elements</a:t>
              </a:r>
            </a:p>
          </p:txBody>
        </p:sp>
      </p:grpSp>
    </p:spTree>
    <p:extLst>
      <p:ext uri="{BB962C8B-B14F-4D97-AF65-F5344CB8AC3E}">
        <p14:creationId xmlns:p14="http://schemas.microsoft.com/office/powerpoint/2010/main" val="1323646419"/>
      </p:ext>
    </p:extLst>
  </p:cSld>
  <p:clrMapOvr>
    <a:masterClrMapping/>
  </p:clrMapOvr>
</p:sld>
</file>

<file path=ppt/theme/theme1.xml><?xml version="1.0" encoding="utf-8"?>
<a:theme xmlns:a="http://schemas.openxmlformats.org/drawingml/2006/main" name="Tech Newsletter XL by Slidesgo">
  <a:themeElements>
    <a:clrScheme name="Custom">
      <a:dk1>
        <a:srgbClr val="000000"/>
      </a:dk1>
      <a:lt1>
        <a:srgbClr val="FFFFFF"/>
      </a:lt1>
      <a:dk2>
        <a:srgbClr val="595959"/>
      </a:dk2>
      <a:lt2>
        <a:srgbClr val="EEEEEE"/>
      </a:lt2>
      <a:accent1>
        <a:srgbClr val="EE0033"/>
      </a:accent1>
      <a:accent2>
        <a:srgbClr val="FFC300"/>
      </a:accent2>
      <a:accent3>
        <a:srgbClr val="5463FF"/>
      </a:accent3>
      <a:accent4>
        <a:srgbClr val="EAEAEA"/>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13452</TotalTime>
  <Words>1398</Words>
  <Application>Microsoft Office PowerPoint</Application>
  <PresentationFormat>On-screen Show (16:9)</PresentationFormat>
  <Paragraphs>202</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Symbol</vt:lpstr>
      <vt:lpstr>Wingdings</vt:lpstr>
      <vt:lpstr>FS PF BeauSans Pro</vt:lpstr>
      <vt:lpstr>Fira Sans Extra Condensed Medium</vt:lpstr>
      <vt:lpstr>Roboto Condensed Light</vt:lpstr>
      <vt:lpstr>Arial</vt:lpstr>
      <vt:lpstr>Exo 2</vt:lpstr>
      <vt:lpstr>Tech Newsletter XL by Slidesgo</vt:lpstr>
      <vt:lpstr>Cách xác định Locators  của Element trên website</vt:lpstr>
      <vt:lpstr>MỤC LỤC</vt:lpstr>
      <vt:lpstr>Web element</vt:lpstr>
      <vt:lpstr>Web Elements</vt:lpstr>
      <vt:lpstr>PowerPoint Presentation</vt:lpstr>
      <vt:lpstr>PowerPoint Presentation</vt:lpstr>
      <vt:lpstr>Locate elements</vt:lpstr>
      <vt:lpstr>Locate Elements</vt:lpstr>
      <vt:lpstr>PowerPoint Presentation</vt:lpstr>
      <vt:lpstr>Xpath</vt:lpstr>
      <vt:lpstr>PowerPoint Presentation</vt:lpstr>
      <vt:lpstr>PowerPoint Presentation</vt:lpstr>
      <vt:lpstr>PowerPoint Presentation</vt:lpstr>
      <vt:lpstr>PowerPoint Presentation</vt:lpstr>
      <vt:lpstr>PowerPoint Presentation</vt:lpstr>
      <vt:lpstr>Các bước xác định và kiểm tra locator bằng xpath trên 1 trang web</vt:lpstr>
      <vt:lpstr>PowerPoint Presentation</vt:lpstr>
      <vt:lpstr>PowerPoint Presentation</vt:lpstr>
      <vt:lpstr>PowerPoint Presentation</vt:lpstr>
      <vt:lpstr>PowerPoint Presentation</vt:lpstr>
      <vt:lpstr>PowerPoint Presentation</vt:lpstr>
      <vt:lpstr>PowerPoint Presentation</vt:lpstr>
      <vt:lpstr>Tạo UI object trên VTAT IDE</vt:lpstr>
      <vt:lpstr>PowerPoint Presentation</vt:lpstr>
      <vt:lpstr>PowerPoint Presentation</vt:lpstr>
      <vt:lpstr>Bài tập</vt:lpstr>
      <vt:lpstr>PowerPoint Presentation</vt:lpstr>
      <vt:lpstr>PowerPoint Presentation</vt:lpstr>
      <vt:lpstr>PowerPoint Presentation</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Hồ Thái Khanh (VSS LD)</dc:creator>
  <cp:lastModifiedBy>Lê Văn Viễn (435266)</cp:lastModifiedBy>
  <cp:revision>214</cp:revision>
  <dcterms:modified xsi:type="dcterms:W3CDTF">2024-07-25T04:49:12Z</dcterms:modified>
</cp:coreProperties>
</file>